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7"/>
  </p:notesMasterIdLst>
  <p:sldIdLst>
    <p:sldId id="256" r:id="rId3"/>
    <p:sldId id="259" r:id="rId4"/>
    <p:sldId id="260" r:id="rId5"/>
    <p:sldId id="261" r:id="rId6"/>
    <p:sldId id="263" r:id="rId7"/>
    <p:sldId id="264" r:id="rId8"/>
    <p:sldId id="275" r:id="rId9"/>
    <p:sldId id="274" r:id="rId10"/>
    <p:sldId id="262" r:id="rId11"/>
    <p:sldId id="273" r:id="rId12"/>
    <p:sldId id="257" r:id="rId13"/>
    <p:sldId id="278" r:id="rId14"/>
    <p:sldId id="281" r:id="rId15"/>
    <p:sldId id="282" r:id="rId16"/>
    <p:sldId id="283" r:id="rId17"/>
    <p:sldId id="285" r:id="rId18"/>
    <p:sldId id="277" r:id="rId19"/>
    <p:sldId id="286" r:id="rId20"/>
    <p:sldId id="287" r:id="rId21"/>
    <p:sldId id="279" r:id="rId22"/>
    <p:sldId id="289" r:id="rId23"/>
    <p:sldId id="265" r:id="rId24"/>
    <p:sldId id="288" r:id="rId25"/>
    <p:sldId id="266" r:id="rId26"/>
    <p:sldId id="267" r:id="rId27"/>
    <p:sldId id="290" r:id="rId28"/>
    <p:sldId id="291" r:id="rId29"/>
    <p:sldId id="258" r:id="rId30"/>
    <p:sldId id="292" r:id="rId31"/>
    <p:sldId id="299" r:id="rId32"/>
    <p:sldId id="293" r:id="rId33"/>
    <p:sldId id="294" r:id="rId34"/>
    <p:sldId id="295" r:id="rId35"/>
    <p:sldId id="296" r:id="rId36"/>
    <p:sldId id="298" r:id="rId37"/>
    <p:sldId id="300" r:id="rId38"/>
    <p:sldId id="301" r:id="rId39"/>
    <p:sldId id="302" r:id="rId40"/>
    <p:sldId id="303" r:id="rId41"/>
    <p:sldId id="304" r:id="rId42"/>
    <p:sldId id="305" r:id="rId43"/>
    <p:sldId id="306" r:id="rId44"/>
    <p:sldId id="307" r:id="rId45"/>
    <p:sldId id="308" r:id="rId46"/>
    <p:sldId id="309" r:id="rId47"/>
    <p:sldId id="310" r:id="rId48"/>
    <p:sldId id="311" r:id="rId49"/>
    <p:sldId id="312" r:id="rId50"/>
    <p:sldId id="313" r:id="rId51"/>
    <p:sldId id="268" r:id="rId52"/>
    <p:sldId id="269" r:id="rId53"/>
    <p:sldId id="270" r:id="rId54"/>
    <p:sldId id="271" r:id="rId55"/>
    <p:sldId id="272" r:id="rId56"/>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3" autoAdjust="0"/>
    <p:restoredTop sz="94660"/>
  </p:normalViewPr>
  <p:slideViewPr>
    <p:cSldViewPr snapToGrid="0">
      <p:cViewPr varScale="1">
        <p:scale>
          <a:sx n="94" d="100"/>
          <a:sy n="94" d="100"/>
        </p:scale>
        <p:origin x="48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CEA5C8-1337-4B33-B42C-838C023260F0}" type="datetimeFigureOut">
              <a:rPr lang="ko-KR" altLang="en-US" smtClean="0"/>
              <a:t>2024-09-21</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2B8A7B-3134-48AD-9E78-3AE98D0763CA}" type="slidenum">
              <a:rPr lang="ko-KR" altLang="en-US" smtClean="0"/>
              <a:t>‹#›</a:t>
            </a:fld>
            <a:endParaRPr lang="ko-KR" altLang="en-US"/>
          </a:p>
        </p:txBody>
      </p:sp>
    </p:spTree>
    <p:extLst>
      <p:ext uri="{BB962C8B-B14F-4D97-AF65-F5344CB8AC3E}">
        <p14:creationId xmlns:p14="http://schemas.microsoft.com/office/powerpoint/2010/main" val="3582409108"/>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C62B8A7B-3134-48AD-9E78-3AE98D0763CA}" type="slidenum">
              <a:rPr lang="ko-KR" altLang="en-US" smtClean="0"/>
              <a:t>6</a:t>
            </a:fld>
            <a:endParaRPr lang="ko-KR" altLang="en-US"/>
          </a:p>
        </p:txBody>
      </p:sp>
    </p:spTree>
    <p:extLst>
      <p:ext uri="{BB962C8B-B14F-4D97-AF65-F5344CB8AC3E}">
        <p14:creationId xmlns:p14="http://schemas.microsoft.com/office/powerpoint/2010/main" val="4248336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C62B8A7B-3134-48AD-9E78-3AE98D0763CA}" type="slidenum">
              <a:rPr lang="ko-KR" altLang="en-US" smtClean="0"/>
              <a:t>8</a:t>
            </a:fld>
            <a:endParaRPr lang="ko-KR" altLang="en-US"/>
          </a:p>
        </p:txBody>
      </p:sp>
    </p:spTree>
    <p:extLst>
      <p:ext uri="{BB962C8B-B14F-4D97-AF65-F5344CB8AC3E}">
        <p14:creationId xmlns:p14="http://schemas.microsoft.com/office/powerpoint/2010/main" val="2545329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출처 </a:t>
            </a:r>
            <a:r>
              <a:rPr lang="en-US" altLang="ko-KR" dirty="0"/>
              <a:t>: https://www.acmicpc.net/problem/28116</a:t>
            </a: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BE07CBD8-A55F-4AF3-8142-CB06E84A7729}"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30</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247230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dirty="0" err="1">
                <a:solidFill>
                  <a:srgbClr val="9CDCFE"/>
                </a:solidFill>
                <a:effectLst/>
                <a:highlight>
                  <a:srgbClr val="1E1E1E"/>
                </a:highlight>
                <a:latin typeface="Consolas" panose="020B0609020204030204" pitchFamily="49" charset="0"/>
              </a:rPr>
              <a:t>arr</a:t>
            </a:r>
            <a:r>
              <a:rPr lang="en-US" altLang="ko-KR" b="0" dirty="0">
                <a:solidFill>
                  <a:srgbClr val="D4D4D4"/>
                </a:solidFill>
                <a:effectLst/>
                <a:highlight>
                  <a:srgbClr val="1E1E1E"/>
                </a:highlight>
                <a:latin typeface="Consolas" panose="020B0609020204030204" pitchFamily="49" charset="0"/>
              </a:rPr>
              <a:t> = []</a:t>
            </a:r>
          </a:p>
          <a:p>
            <a:r>
              <a:rPr lang="en-US" altLang="ko-KR" b="0" dirty="0">
                <a:solidFill>
                  <a:srgbClr val="C586C0"/>
                </a:solidFill>
                <a:effectLst/>
                <a:highlight>
                  <a:srgbClr val="1E1E1E"/>
                </a:highlight>
                <a:latin typeface="Consolas" panose="020B0609020204030204" pitchFamily="49" charset="0"/>
              </a:rPr>
              <a:t>for</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_</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C586C0"/>
                </a:solidFill>
                <a:effectLst/>
                <a:highlight>
                  <a:srgbClr val="1E1E1E"/>
                </a:highlight>
                <a:latin typeface="Consolas" panose="020B0609020204030204" pitchFamily="49" charset="0"/>
              </a:rPr>
              <a:t>in</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4EC9B0"/>
                </a:solidFill>
                <a:effectLst/>
                <a:highlight>
                  <a:srgbClr val="1E1E1E"/>
                </a:highlight>
                <a:latin typeface="Consolas" panose="020B0609020204030204" pitchFamily="49" charset="0"/>
              </a:rPr>
              <a:t>range</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4EC9B0"/>
                </a:solidFill>
                <a:effectLst/>
                <a:highlight>
                  <a:srgbClr val="1E1E1E"/>
                </a:highlight>
                <a:latin typeface="Consolas" panose="020B0609020204030204" pitchFamily="49" charset="0"/>
              </a:rPr>
              <a:t>int</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DCDCAA"/>
                </a:solidFill>
                <a:effectLst/>
                <a:highlight>
                  <a:srgbClr val="1E1E1E"/>
                </a:highlight>
                <a:latin typeface="Consolas" panose="020B0609020204030204" pitchFamily="49" charset="0"/>
              </a:rPr>
              <a:t>input</a:t>
            </a:r>
            <a:r>
              <a:rPr lang="en-US" altLang="ko-KR" b="0" dirty="0">
                <a:solidFill>
                  <a:srgbClr val="D4D4D4"/>
                </a:solidFill>
                <a:effectLst/>
                <a:highlight>
                  <a:srgbClr val="1E1E1E"/>
                </a:highlight>
                <a:latin typeface="Consolas" panose="020B0609020204030204" pitchFamily="49" charset="0"/>
              </a:rPr>
              <a:t>())):</a:t>
            </a:r>
          </a:p>
          <a:p>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a</a:t>
            </a:r>
            <a:r>
              <a:rPr lang="en-US" altLang="ko-KR" b="0" dirty="0">
                <a:solidFill>
                  <a:srgbClr val="D4D4D4"/>
                </a:solidFill>
                <a:effectLst/>
                <a:highlight>
                  <a:srgbClr val="1E1E1E"/>
                </a:highlight>
                <a:latin typeface="Consolas" panose="020B0609020204030204" pitchFamily="49" charset="0"/>
              </a:rPr>
              <a:t> = </a:t>
            </a:r>
            <a:r>
              <a:rPr lang="en-US" altLang="ko-KR" b="0" dirty="0">
                <a:solidFill>
                  <a:srgbClr val="4EC9B0"/>
                </a:solidFill>
                <a:effectLst/>
                <a:highlight>
                  <a:srgbClr val="1E1E1E"/>
                </a:highlight>
                <a:latin typeface="Consolas" panose="020B0609020204030204" pitchFamily="49" charset="0"/>
              </a:rPr>
              <a:t>map</a:t>
            </a:r>
            <a:r>
              <a:rPr lang="en-US" altLang="ko-KR" b="0" dirty="0">
                <a:solidFill>
                  <a:srgbClr val="D4D4D4"/>
                </a:solidFill>
                <a:effectLst/>
                <a:highlight>
                  <a:srgbClr val="1E1E1E"/>
                </a:highlight>
                <a:latin typeface="Consolas" panose="020B0609020204030204" pitchFamily="49" charset="0"/>
              </a:rPr>
              <a:t>(</a:t>
            </a:r>
            <a:r>
              <a:rPr lang="en-US" altLang="ko-KR" b="0" dirty="0" err="1">
                <a:solidFill>
                  <a:srgbClr val="4EC9B0"/>
                </a:solidFill>
                <a:effectLst/>
                <a:highlight>
                  <a:srgbClr val="1E1E1E"/>
                </a:highlight>
                <a:latin typeface="Consolas" panose="020B0609020204030204" pitchFamily="49" charset="0"/>
              </a:rPr>
              <a:t>int</a:t>
            </a:r>
            <a:r>
              <a:rPr lang="en-US" altLang="ko-KR" b="0" dirty="0" err="1">
                <a:solidFill>
                  <a:srgbClr val="D4D4D4"/>
                </a:solidFill>
                <a:effectLst/>
                <a:highlight>
                  <a:srgbClr val="1E1E1E"/>
                </a:highlight>
                <a:latin typeface="Consolas" panose="020B0609020204030204" pitchFamily="49" charset="0"/>
              </a:rPr>
              <a:t>,</a:t>
            </a:r>
            <a:r>
              <a:rPr lang="en-US" altLang="ko-KR" b="0" dirty="0" err="1">
                <a:solidFill>
                  <a:srgbClr val="DCDCAA"/>
                </a:solidFill>
                <a:effectLst/>
                <a:highlight>
                  <a:srgbClr val="1E1E1E"/>
                </a:highlight>
                <a:latin typeface="Consolas" panose="020B0609020204030204" pitchFamily="49" charset="0"/>
              </a:rPr>
              <a:t>input</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DCDCAA"/>
                </a:solidFill>
                <a:effectLst/>
                <a:highlight>
                  <a:srgbClr val="1E1E1E"/>
                </a:highlight>
                <a:latin typeface="Consolas" panose="020B0609020204030204" pitchFamily="49" charset="0"/>
              </a:rPr>
              <a:t>split</a:t>
            </a:r>
            <a:r>
              <a:rPr lang="en-US" altLang="ko-KR" b="0" dirty="0">
                <a:solidFill>
                  <a:srgbClr val="D4D4D4"/>
                </a:solidFill>
                <a:effectLst/>
                <a:highlight>
                  <a:srgbClr val="1E1E1E"/>
                </a:highlight>
                <a:latin typeface="Consolas" panose="020B0609020204030204" pitchFamily="49" charset="0"/>
              </a:rPr>
              <a:t>())</a:t>
            </a:r>
          </a:p>
          <a:p>
            <a:r>
              <a:rPr lang="en-US" altLang="ko-KR" b="0" dirty="0">
                <a:solidFill>
                  <a:srgbClr val="D4D4D4"/>
                </a:solidFill>
                <a:effectLst/>
                <a:highlight>
                  <a:srgbClr val="1E1E1E"/>
                </a:highlight>
                <a:latin typeface="Consolas" panose="020B0609020204030204" pitchFamily="49" charset="0"/>
              </a:rPr>
              <a:t>    </a:t>
            </a:r>
            <a:r>
              <a:rPr lang="en-US" altLang="ko-KR" b="0" dirty="0" err="1">
                <a:solidFill>
                  <a:srgbClr val="9CDCFE"/>
                </a:solidFill>
                <a:effectLst/>
                <a:highlight>
                  <a:srgbClr val="1E1E1E"/>
                </a:highlight>
                <a:latin typeface="Consolas" panose="020B0609020204030204" pitchFamily="49" charset="0"/>
              </a:rPr>
              <a:t>arr</a:t>
            </a:r>
            <a:r>
              <a:rPr lang="en-US" altLang="ko-KR" b="0" dirty="0" err="1">
                <a:solidFill>
                  <a:srgbClr val="D4D4D4"/>
                </a:solidFill>
                <a:effectLst/>
                <a:highlight>
                  <a:srgbClr val="1E1E1E"/>
                </a:highlight>
                <a:latin typeface="Consolas" panose="020B0609020204030204" pitchFamily="49" charset="0"/>
              </a:rPr>
              <a:t>.</a:t>
            </a:r>
            <a:r>
              <a:rPr lang="en-US" altLang="ko-KR" b="0" dirty="0" err="1">
                <a:solidFill>
                  <a:srgbClr val="DCDCAA"/>
                </a:solidFill>
                <a:effectLst/>
                <a:highlight>
                  <a:srgbClr val="1E1E1E"/>
                </a:highlight>
                <a:latin typeface="Consolas" panose="020B0609020204030204" pitchFamily="49" charset="0"/>
              </a:rPr>
              <a:t>append</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4EC9B0"/>
                </a:solidFill>
                <a:effectLst/>
                <a:highlight>
                  <a:srgbClr val="1E1E1E"/>
                </a:highlight>
                <a:latin typeface="Consolas" panose="020B0609020204030204" pitchFamily="49" charset="0"/>
              </a:rPr>
              <a:t>list</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a</a:t>
            </a:r>
            <a:r>
              <a:rPr lang="en-US" altLang="ko-KR" b="0" dirty="0">
                <a:solidFill>
                  <a:srgbClr val="D4D4D4"/>
                </a:solidFill>
                <a:effectLst/>
                <a:highlight>
                  <a:srgbClr val="1E1E1E"/>
                </a:highlight>
                <a:latin typeface="Consolas" panose="020B0609020204030204" pitchFamily="49" charset="0"/>
              </a:rPr>
              <a:t>))</a:t>
            </a:r>
          </a:p>
          <a:p>
            <a:r>
              <a:rPr lang="en-US" altLang="ko-KR" b="0" dirty="0" err="1">
                <a:solidFill>
                  <a:srgbClr val="9CDCFE"/>
                </a:solidFill>
                <a:effectLst/>
                <a:highlight>
                  <a:srgbClr val="1E1E1E"/>
                </a:highlight>
                <a:latin typeface="Consolas" panose="020B0609020204030204" pitchFamily="49" charset="0"/>
              </a:rPr>
              <a:t>arr</a:t>
            </a:r>
            <a:r>
              <a:rPr lang="en-US" altLang="ko-KR" b="0" dirty="0" err="1">
                <a:solidFill>
                  <a:srgbClr val="D4D4D4"/>
                </a:solidFill>
                <a:effectLst/>
                <a:highlight>
                  <a:srgbClr val="1E1E1E"/>
                </a:highlight>
                <a:latin typeface="Consolas" panose="020B0609020204030204" pitchFamily="49" charset="0"/>
              </a:rPr>
              <a:t>.</a:t>
            </a:r>
            <a:r>
              <a:rPr lang="en-US" altLang="ko-KR" b="0" dirty="0" err="1">
                <a:solidFill>
                  <a:srgbClr val="DCDCAA"/>
                </a:solidFill>
                <a:effectLst/>
                <a:highlight>
                  <a:srgbClr val="1E1E1E"/>
                </a:highlight>
                <a:latin typeface="Consolas" panose="020B0609020204030204" pitchFamily="49" charset="0"/>
              </a:rPr>
              <a:t>sort</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key</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569CD6"/>
                </a:solidFill>
                <a:effectLst/>
                <a:highlight>
                  <a:srgbClr val="1E1E1E"/>
                </a:highlight>
                <a:latin typeface="Consolas" panose="020B0609020204030204" pitchFamily="49" charset="0"/>
              </a:rPr>
              <a:t>lambda</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x</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x</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0</a:t>
            </a:r>
            <a:r>
              <a:rPr lang="en-US" altLang="ko-KR" b="0" dirty="0">
                <a:solidFill>
                  <a:srgbClr val="D4D4D4"/>
                </a:solidFill>
                <a:effectLst/>
                <a:highlight>
                  <a:srgbClr val="1E1E1E"/>
                </a:highlight>
                <a:latin typeface="Consolas" panose="020B0609020204030204" pitchFamily="49" charset="0"/>
              </a:rPr>
              <a:t>])</a:t>
            </a:r>
          </a:p>
          <a:p>
            <a:r>
              <a:rPr lang="en-US" altLang="ko-KR" b="0" dirty="0" err="1">
                <a:solidFill>
                  <a:srgbClr val="9CDCFE"/>
                </a:solidFill>
                <a:effectLst/>
                <a:highlight>
                  <a:srgbClr val="1E1E1E"/>
                </a:highlight>
                <a:latin typeface="Consolas" panose="020B0609020204030204" pitchFamily="49" charset="0"/>
              </a:rPr>
              <a:t>arr</a:t>
            </a:r>
            <a:r>
              <a:rPr lang="en-US" altLang="ko-KR" b="0" dirty="0" err="1">
                <a:solidFill>
                  <a:srgbClr val="D4D4D4"/>
                </a:solidFill>
                <a:effectLst/>
                <a:highlight>
                  <a:srgbClr val="1E1E1E"/>
                </a:highlight>
                <a:latin typeface="Consolas" panose="020B0609020204030204" pitchFamily="49" charset="0"/>
              </a:rPr>
              <a:t>.</a:t>
            </a:r>
            <a:r>
              <a:rPr lang="en-US" altLang="ko-KR" b="0" dirty="0" err="1">
                <a:solidFill>
                  <a:srgbClr val="DCDCAA"/>
                </a:solidFill>
                <a:effectLst/>
                <a:highlight>
                  <a:srgbClr val="1E1E1E"/>
                </a:highlight>
                <a:latin typeface="Consolas" panose="020B0609020204030204" pitchFamily="49" charset="0"/>
              </a:rPr>
              <a:t>sort</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key</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569CD6"/>
                </a:solidFill>
                <a:effectLst/>
                <a:highlight>
                  <a:srgbClr val="1E1E1E"/>
                </a:highlight>
                <a:latin typeface="Consolas" panose="020B0609020204030204" pitchFamily="49" charset="0"/>
              </a:rPr>
              <a:t>lambda</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x</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x</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1</a:t>
            </a:r>
            <a:r>
              <a:rPr lang="en-US" altLang="ko-KR" b="0" dirty="0">
                <a:solidFill>
                  <a:srgbClr val="D4D4D4"/>
                </a:solidFill>
                <a:effectLst/>
                <a:highlight>
                  <a:srgbClr val="1E1E1E"/>
                </a:highlight>
                <a:latin typeface="Consolas" panose="020B0609020204030204" pitchFamily="49" charset="0"/>
              </a:rPr>
              <a:t>])</a:t>
            </a:r>
          </a:p>
          <a:p>
            <a:r>
              <a:rPr lang="en-US" altLang="ko-KR" b="0" dirty="0" err="1">
                <a:solidFill>
                  <a:srgbClr val="9CDCFE"/>
                </a:solidFill>
                <a:effectLst/>
                <a:highlight>
                  <a:srgbClr val="1E1E1E"/>
                </a:highlight>
                <a:latin typeface="Consolas" panose="020B0609020204030204" pitchFamily="49" charset="0"/>
              </a:rPr>
              <a:t>arr</a:t>
            </a:r>
            <a:r>
              <a:rPr lang="en-US" altLang="ko-KR" b="0" dirty="0" err="1">
                <a:solidFill>
                  <a:srgbClr val="D4D4D4"/>
                </a:solidFill>
                <a:effectLst/>
                <a:highlight>
                  <a:srgbClr val="1E1E1E"/>
                </a:highlight>
                <a:latin typeface="Consolas" panose="020B0609020204030204" pitchFamily="49" charset="0"/>
              </a:rPr>
              <a:t>.</a:t>
            </a:r>
            <a:r>
              <a:rPr lang="en-US" altLang="ko-KR" b="0" dirty="0" err="1">
                <a:solidFill>
                  <a:srgbClr val="DCDCAA"/>
                </a:solidFill>
                <a:effectLst/>
                <a:highlight>
                  <a:srgbClr val="1E1E1E"/>
                </a:highlight>
                <a:latin typeface="Consolas" panose="020B0609020204030204" pitchFamily="49" charset="0"/>
              </a:rPr>
              <a:t>sort</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key</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569CD6"/>
                </a:solidFill>
                <a:effectLst/>
                <a:highlight>
                  <a:srgbClr val="1E1E1E"/>
                </a:highlight>
                <a:latin typeface="Consolas" panose="020B0609020204030204" pitchFamily="49" charset="0"/>
              </a:rPr>
              <a:t>lambda</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x</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x</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2</a:t>
            </a:r>
            <a:r>
              <a:rPr lang="en-US" altLang="ko-KR" b="0" dirty="0">
                <a:solidFill>
                  <a:srgbClr val="D4D4D4"/>
                </a:solidFill>
                <a:effectLst/>
                <a:highlight>
                  <a:srgbClr val="1E1E1E"/>
                </a:highlight>
                <a:latin typeface="Consolas" panose="020B0609020204030204" pitchFamily="49" charset="0"/>
              </a:rPr>
              <a:t>])</a:t>
            </a:r>
          </a:p>
          <a:p>
            <a:br>
              <a:rPr lang="en-US" altLang="ko-KR" b="0" dirty="0">
                <a:solidFill>
                  <a:srgbClr val="D4D4D4"/>
                </a:solidFill>
                <a:effectLst/>
                <a:highlight>
                  <a:srgbClr val="1E1E1E"/>
                </a:highlight>
                <a:latin typeface="Consolas" panose="020B0609020204030204" pitchFamily="49" charset="0"/>
              </a:rPr>
            </a:br>
            <a:r>
              <a:rPr lang="en-US" altLang="ko-KR" b="0" dirty="0">
                <a:solidFill>
                  <a:srgbClr val="DCDCAA"/>
                </a:solidFill>
                <a:effectLst/>
                <a:highlight>
                  <a:srgbClr val="1E1E1E"/>
                </a:highlight>
                <a:latin typeface="Consolas" panose="020B0609020204030204" pitchFamily="49" charset="0"/>
              </a:rPr>
              <a:t>print</a:t>
            </a:r>
            <a:r>
              <a:rPr lang="en-US" altLang="ko-KR" b="0" dirty="0">
                <a:solidFill>
                  <a:srgbClr val="D4D4D4"/>
                </a:solidFill>
                <a:effectLst/>
                <a:highlight>
                  <a:srgbClr val="1E1E1E"/>
                </a:highlight>
                <a:latin typeface="Consolas" panose="020B0609020204030204" pitchFamily="49" charset="0"/>
              </a:rPr>
              <a:t>()</a:t>
            </a:r>
          </a:p>
          <a:p>
            <a:r>
              <a:rPr lang="en-US" altLang="ko-KR" b="0" dirty="0">
                <a:solidFill>
                  <a:srgbClr val="C586C0"/>
                </a:solidFill>
                <a:effectLst/>
                <a:highlight>
                  <a:srgbClr val="1E1E1E"/>
                </a:highlight>
                <a:latin typeface="Consolas" panose="020B0609020204030204" pitchFamily="49" charset="0"/>
              </a:rPr>
              <a:t>for</a:t>
            </a:r>
            <a:r>
              <a:rPr lang="en-US" altLang="ko-KR" b="0" dirty="0">
                <a:solidFill>
                  <a:srgbClr val="D4D4D4"/>
                </a:solidFill>
                <a:effectLst/>
                <a:highlight>
                  <a:srgbClr val="1E1E1E"/>
                </a:highlight>
                <a:latin typeface="Consolas" panose="020B0609020204030204" pitchFamily="49" charset="0"/>
              </a:rPr>
              <a:t> </a:t>
            </a:r>
            <a:r>
              <a:rPr lang="en-US" altLang="ko-KR" b="0" dirty="0" err="1">
                <a:solidFill>
                  <a:srgbClr val="9CDCFE"/>
                </a:solidFill>
                <a:effectLst/>
                <a:highlight>
                  <a:srgbClr val="1E1E1E"/>
                </a:highlight>
                <a:latin typeface="Consolas" panose="020B0609020204030204" pitchFamily="49" charset="0"/>
              </a:rPr>
              <a:t>i</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C586C0"/>
                </a:solidFill>
                <a:effectLst/>
                <a:highlight>
                  <a:srgbClr val="1E1E1E"/>
                </a:highlight>
                <a:latin typeface="Consolas" panose="020B0609020204030204" pitchFamily="49" charset="0"/>
              </a:rPr>
              <a:t>in</a:t>
            </a:r>
            <a:r>
              <a:rPr lang="en-US" altLang="ko-KR" b="0" dirty="0">
                <a:solidFill>
                  <a:srgbClr val="D4D4D4"/>
                </a:solidFill>
                <a:effectLst/>
                <a:highlight>
                  <a:srgbClr val="1E1E1E"/>
                </a:highlight>
                <a:latin typeface="Consolas" panose="020B0609020204030204" pitchFamily="49" charset="0"/>
              </a:rPr>
              <a:t> </a:t>
            </a:r>
            <a:r>
              <a:rPr lang="en-US" altLang="ko-KR" b="0" dirty="0" err="1">
                <a:solidFill>
                  <a:srgbClr val="9CDCFE"/>
                </a:solidFill>
                <a:effectLst/>
                <a:highlight>
                  <a:srgbClr val="1E1E1E"/>
                </a:highlight>
                <a:latin typeface="Consolas" panose="020B0609020204030204" pitchFamily="49" charset="0"/>
              </a:rPr>
              <a:t>arr</a:t>
            </a:r>
            <a:r>
              <a:rPr lang="en-US" altLang="ko-KR" b="0" dirty="0">
                <a:solidFill>
                  <a:srgbClr val="D4D4D4"/>
                </a:solidFill>
                <a:effectLst/>
                <a:highlight>
                  <a:srgbClr val="1E1E1E"/>
                </a:highlight>
                <a:latin typeface="Consolas" panose="020B0609020204030204" pitchFamily="49" charset="0"/>
              </a:rPr>
              <a:t>:</a:t>
            </a:r>
          </a:p>
          <a:p>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DCDCAA"/>
                </a:solidFill>
                <a:effectLst/>
                <a:highlight>
                  <a:srgbClr val="1E1E1E"/>
                </a:highlight>
                <a:latin typeface="Consolas" panose="020B0609020204030204" pitchFamily="49" charset="0"/>
              </a:rPr>
              <a:t>print</a:t>
            </a:r>
            <a:r>
              <a:rPr lang="en-US" altLang="ko-KR" b="0" dirty="0">
                <a:solidFill>
                  <a:srgbClr val="D4D4D4"/>
                </a:solidFill>
                <a:effectLst/>
                <a:highlight>
                  <a:srgbClr val="1E1E1E"/>
                </a:highlight>
                <a:latin typeface="Consolas" panose="020B0609020204030204" pitchFamily="49" charset="0"/>
              </a:rPr>
              <a:t>(</a:t>
            </a:r>
            <a:r>
              <a:rPr lang="en-US" altLang="ko-KR" b="0" dirty="0" err="1">
                <a:solidFill>
                  <a:srgbClr val="9CDCFE"/>
                </a:solidFill>
                <a:effectLst/>
                <a:highlight>
                  <a:srgbClr val="1E1E1E"/>
                </a:highlight>
                <a:latin typeface="Consolas" panose="020B0609020204030204" pitchFamily="49" charset="0"/>
              </a:rPr>
              <a:t>i</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0</a:t>
            </a:r>
            <a:r>
              <a:rPr lang="en-US" altLang="ko-KR" b="0" dirty="0">
                <a:solidFill>
                  <a:srgbClr val="D4D4D4"/>
                </a:solidFill>
                <a:effectLst/>
                <a:highlight>
                  <a:srgbClr val="1E1E1E"/>
                </a:highlight>
                <a:latin typeface="Consolas" panose="020B0609020204030204" pitchFamily="49" charset="0"/>
              </a:rPr>
              <a:t>],</a:t>
            </a:r>
            <a:r>
              <a:rPr lang="en-US" altLang="ko-KR" b="0" dirty="0" err="1">
                <a:solidFill>
                  <a:srgbClr val="9CDCFE"/>
                </a:solidFill>
                <a:effectLst/>
                <a:highlight>
                  <a:srgbClr val="1E1E1E"/>
                </a:highlight>
                <a:latin typeface="Consolas" panose="020B0609020204030204" pitchFamily="49" charset="0"/>
              </a:rPr>
              <a:t>i</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1</a:t>
            </a:r>
            <a:r>
              <a:rPr lang="en-US" altLang="ko-KR" b="0" dirty="0">
                <a:solidFill>
                  <a:srgbClr val="D4D4D4"/>
                </a:solidFill>
                <a:effectLst/>
                <a:highlight>
                  <a:srgbClr val="1E1E1E"/>
                </a:highlight>
                <a:latin typeface="Consolas" panose="020B0609020204030204" pitchFamily="49" charset="0"/>
              </a:rPr>
              <a:t>],</a:t>
            </a:r>
            <a:r>
              <a:rPr lang="en-US" altLang="ko-KR" b="0" dirty="0" err="1">
                <a:solidFill>
                  <a:srgbClr val="9CDCFE"/>
                </a:solidFill>
                <a:effectLst/>
                <a:highlight>
                  <a:srgbClr val="1E1E1E"/>
                </a:highlight>
                <a:latin typeface="Consolas" panose="020B0609020204030204" pitchFamily="49" charset="0"/>
              </a:rPr>
              <a:t>i</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2</a:t>
            </a:r>
            <a:r>
              <a:rPr lang="en-US" altLang="ko-KR" b="0" dirty="0">
                <a:solidFill>
                  <a:srgbClr val="D4D4D4"/>
                </a:solidFill>
                <a:effectLst/>
                <a:highlight>
                  <a:srgbClr val="1E1E1E"/>
                </a:highlight>
                <a:latin typeface="Consolas" panose="020B0609020204030204" pitchFamily="49" charset="0"/>
              </a:rPr>
              <a:t>])</a:t>
            </a:r>
          </a:p>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9503AFE-0A97-42E3-9AEA-98B5DD5EF54C}"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49</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724977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53E39CE-2D96-F9D7-2E37-9B49C1E5042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dirty="0"/>
              <a:t>마스터 제목 스타일 편집</a:t>
            </a:r>
          </a:p>
        </p:txBody>
      </p:sp>
      <p:sp>
        <p:nvSpPr>
          <p:cNvPr id="3" name="부제목 2">
            <a:extLst>
              <a:ext uri="{FF2B5EF4-FFF2-40B4-BE49-F238E27FC236}">
                <a16:creationId xmlns:a16="http://schemas.microsoft.com/office/drawing/2014/main" id="{BDC00E58-5416-8D04-EC68-3524420674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D1E7FA5A-F50F-F16E-48E6-73308197B918}"/>
              </a:ext>
            </a:extLst>
          </p:cNvPr>
          <p:cNvSpPr>
            <a:spLocks noGrp="1"/>
          </p:cNvSpPr>
          <p:nvPr>
            <p:ph type="dt" sz="half" idx="10"/>
          </p:nvPr>
        </p:nvSpPr>
        <p:spPr/>
        <p:txBody>
          <a:bodyPr/>
          <a:lstStyle/>
          <a:p>
            <a:fld id="{FF93D4B8-4F90-484C-8555-53C5354DF983}" type="datetimeFigureOut">
              <a:rPr lang="ko-KR" altLang="en-US" smtClean="0"/>
              <a:t>2024-09-21</a:t>
            </a:fld>
            <a:endParaRPr lang="ko-KR" altLang="en-US"/>
          </a:p>
        </p:txBody>
      </p:sp>
      <p:sp>
        <p:nvSpPr>
          <p:cNvPr id="5" name="바닥글 개체 틀 4">
            <a:extLst>
              <a:ext uri="{FF2B5EF4-FFF2-40B4-BE49-F238E27FC236}">
                <a16:creationId xmlns:a16="http://schemas.microsoft.com/office/drawing/2014/main" id="{DBA05F34-1152-BC4D-B93C-B47ADEBE1F6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2D91504-B473-F12F-A115-0246F8D5F6B2}"/>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3691692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E70E7A1-4B20-C373-E63C-CB3A184A55D8}"/>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DF1A9CE0-6456-2BF4-8795-0D2F7A4745D0}"/>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D7ED130-6986-D885-1593-75BACC951A1E}"/>
              </a:ext>
            </a:extLst>
          </p:cNvPr>
          <p:cNvSpPr>
            <a:spLocks noGrp="1"/>
          </p:cNvSpPr>
          <p:nvPr>
            <p:ph type="dt" sz="half" idx="10"/>
          </p:nvPr>
        </p:nvSpPr>
        <p:spPr/>
        <p:txBody>
          <a:bodyPr/>
          <a:lstStyle/>
          <a:p>
            <a:fld id="{FF93D4B8-4F90-484C-8555-53C5354DF983}" type="datetimeFigureOut">
              <a:rPr lang="ko-KR" altLang="en-US" smtClean="0"/>
              <a:t>2024-09-21</a:t>
            </a:fld>
            <a:endParaRPr lang="ko-KR" altLang="en-US"/>
          </a:p>
        </p:txBody>
      </p:sp>
      <p:sp>
        <p:nvSpPr>
          <p:cNvPr id="5" name="바닥글 개체 틀 4">
            <a:extLst>
              <a:ext uri="{FF2B5EF4-FFF2-40B4-BE49-F238E27FC236}">
                <a16:creationId xmlns:a16="http://schemas.microsoft.com/office/drawing/2014/main" id="{6E67A3A9-3D8F-A49F-2A99-A4CAA053B8D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77D795E-3E33-8840-5311-190011968114}"/>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4265442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02691239-B664-3B15-8A37-58C3D059057E}"/>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8CE1DEA2-4831-964A-F756-1BFA1FBD25AA}"/>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A979A5B-E0AB-F8A5-C5E2-0487458F108D}"/>
              </a:ext>
            </a:extLst>
          </p:cNvPr>
          <p:cNvSpPr>
            <a:spLocks noGrp="1"/>
          </p:cNvSpPr>
          <p:nvPr>
            <p:ph type="dt" sz="half" idx="10"/>
          </p:nvPr>
        </p:nvSpPr>
        <p:spPr/>
        <p:txBody>
          <a:bodyPr/>
          <a:lstStyle/>
          <a:p>
            <a:fld id="{FF93D4B8-4F90-484C-8555-53C5354DF983}" type="datetimeFigureOut">
              <a:rPr lang="ko-KR" altLang="en-US" smtClean="0"/>
              <a:t>2024-09-21</a:t>
            </a:fld>
            <a:endParaRPr lang="ko-KR" altLang="en-US"/>
          </a:p>
        </p:txBody>
      </p:sp>
      <p:sp>
        <p:nvSpPr>
          <p:cNvPr id="5" name="바닥글 개체 틀 4">
            <a:extLst>
              <a:ext uri="{FF2B5EF4-FFF2-40B4-BE49-F238E27FC236}">
                <a16:creationId xmlns:a16="http://schemas.microsoft.com/office/drawing/2014/main" id="{71A996C4-20B6-4CD6-861C-ECAC1AF51D2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C14CB302-71C0-A18D-41E6-2F638478E375}"/>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9053024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7BBE304-72C7-7E50-60E0-5E49E84508F2}"/>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04603B34-A598-E0D2-17A5-0EC9942DA5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294F69A8-4F89-AD21-3033-D7D29B007963}"/>
              </a:ext>
            </a:extLst>
          </p:cNvPr>
          <p:cNvSpPr>
            <a:spLocks noGrp="1"/>
          </p:cNvSpPr>
          <p:nvPr>
            <p:ph type="dt" sz="half" idx="10"/>
          </p:nvPr>
        </p:nvSpPr>
        <p:spPr/>
        <p:txBody>
          <a:bodyPr/>
          <a:lstStyle/>
          <a:p>
            <a:fld id="{774E0A9D-0B90-4FA6-B394-EABF430DF2BA}" type="datetimeFigureOut">
              <a:rPr lang="ko-KR" altLang="en-US" smtClean="0"/>
              <a:t>2024-09-21</a:t>
            </a:fld>
            <a:endParaRPr lang="ko-KR" altLang="en-US"/>
          </a:p>
        </p:txBody>
      </p:sp>
      <p:sp>
        <p:nvSpPr>
          <p:cNvPr id="5" name="바닥글 개체 틀 4">
            <a:extLst>
              <a:ext uri="{FF2B5EF4-FFF2-40B4-BE49-F238E27FC236}">
                <a16:creationId xmlns:a16="http://schemas.microsoft.com/office/drawing/2014/main" id="{2339E11E-7C95-AC14-FC4A-A87031BF148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E4543BB-DF9B-709F-B81D-BBC328C71516}"/>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12875180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9BBB24-2F52-12D5-7B38-D0DBC68217F8}"/>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5B419663-1C4F-82C2-4A6D-22E4C4C47462}"/>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8AE6AD95-A58D-B00C-1DC8-21DD7C1EBF04}"/>
              </a:ext>
            </a:extLst>
          </p:cNvPr>
          <p:cNvSpPr>
            <a:spLocks noGrp="1"/>
          </p:cNvSpPr>
          <p:nvPr>
            <p:ph type="dt" sz="half" idx="10"/>
          </p:nvPr>
        </p:nvSpPr>
        <p:spPr/>
        <p:txBody>
          <a:bodyPr/>
          <a:lstStyle/>
          <a:p>
            <a:fld id="{774E0A9D-0B90-4FA6-B394-EABF430DF2BA}" type="datetimeFigureOut">
              <a:rPr lang="ko-KR" altLang="en-US" smtClean="0"/>
              <a:t>2024-09-21</a:t>
            </a:fld>
            <a:endParaRPr lang="ko-KR" altLang="en-US"/>
          </a:p>
        </p:txBody>
      </p:sp>
      <p:sp>
        <p:nvSpPr>
          <p:cNvPr id="5" name="바닥글 개체 틀 4">
            <a:extLst>
              <a:ext uri="{FF2B5EF4-FFF2-40B4-BE49-F238E27FC236}">
                <a16:creationId xmlns:a16="http://schemas.microsoft.com/office/drawing/2014/main" id="{9FAF51E9-72CA-1981-92D4-0A113785C20E}"/>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7E48BAE-1CA5-A75F-8EC7-F9DFEF35EB39}"/>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24307417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E5D5274-410F-4F94-818C-A9D67E2BF472}"/>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DF9EBFB4-F4E1-6D88-2522-441370AC12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51310E7F-A81A-6829-8026-EAEB7D736348}"/>
              </a:ext>
            </a:extLst>
          </p:cNvPr>
          <p:cNvSpPr>
            <a:spLocks noGrp="1"/>
          </p:cNvSpPr>
          <p:nvPr>
            <p:ph type="dt" sz="half" idx="10"/>
          </p:nvPr>
        </p:nvSpPr>
        <p:spPr/>
        <p:txBody>
          <a:bodyPr/>
          <a:lstStyle/>
          <a:p>
            <a:fld id="{774E0A9D-0B90-4FA6-B394-EABF430DF2BA}" type="datetimeFigureOut">
              <a:rPr lang="ko-KR" altLang="en-US" smtClean="0"/>
              <a:t>2024-09-21</a:t>
            </a:fld>
            <a:endParaRPr lang="ko-KR" altLang="en-US"/>
          </a:p>
        </p:txBody>
      </p:sp>
      <p:sp>
        <p:nvSpPr>
          <p:cNvPr id="5" name="바닥글 개체 틀 4">
            <a:extLst>
              <a:ext uri="{FF2B5EF4-FFF2-40B4-BE49-F238E27FC236}">
                <a16:creationId xmlns:a16="http://schemas.microsoft.com/office/drawing/2014/main" id="{DEA41DF5-4ECC-4CDA-0CF7-122407C299A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8AA43AA-2273-41E1-1598-A3128DD1D566}"/>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1351272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22CF58E-61B9-D361-06A2-36D734FFFAB8}"/>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DFF4107B-EC78-1766-222A-1036452162A7}"/>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B3CB0CC4-4CA7-92BD-C273-012E0931C992}"/>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7664A9CA-6E5D-3A66-FB04-4BC61D1D0358}"/>
              </a:ext>
            </a:extLst>
          </p:cNvPr>
          <p:cNvSpPr>
            <a:spLocks noGrp="1"/>
          </p:cNvSpPr>
          <p:nvPr>
            <p:ph type="dt" sz="half" idx="10"/>
          </p:nvPr>
        </p:nvSpPr>
        <p:spPr/>
        <p:txBody>
          <a:bodyPr/>
          <a:lstStyle/>
          <a:p>
            <a:fld id="{774E0A9D-0B90-4FA6-B394-EABF430DF2BA}" type="datetimeFigureOut">
              <a:rPr lang="ko-KR" altLang="en-US" smtClean="0"/>
              <a:t>2024-09-21</a:t>
            </a:fld>
            <a:endParaRPr lang="ko-KR" altLang="en-US"/>
          </a:p>
        </p:txBody>
      </p:sp>
      <p:sp>
        <p:nvSpPr>
          <p:cNvPr id="6" name="바닥글 개체 틀 5">
            <a:extLst>
              <a:ext uri="{FF2B5EF4-FFF2-40B4-BE49-F238E27FC236}">
                <a16:creationId xmlns:a16="http://schemas.microsoft.com/office/drawing/2014/main" id="{6A7177E0-1C49-CB4D-2774-309F93E45188}"/>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7D606E8F-8AB4-B95B-48FD-643D6B59A2FC}"/>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2614364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A972488-F8A7-0F16-3437-B2D104CFF300}"/>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D2C4402C-5FA6-D312-1E72-EC109F0584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F0881DDA-3EEE-D03D-5F0B-D5C408B529BC}"/>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1A6F4A47-BC3B-6935-4D95-F5D2051843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E69C13D7-6C30-90D1-3D5E-44B5485D83DE}"/>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6080B20E-DA72-35DF-85C4-071385895A8D}"/>
              </a:ext>
            </a:extLst>
          </p:cNvPr>
          <p:cNvSpPr>
            <a:spLocks noGrp="1"/>
          </p:cNvSpPr>
          <p:nvPr>
            <p:ph type="dt" sz="half" idx="10"/>
          </p:nvPr>
        </p:nvSpPr>
        <p:spPr/>
        <p:txBody>
          <a:bodyPr/>
          <a:lstStyle/>
          <a:p>
            <a:fld id="{774E0A9D-0B90-4FA6-B394-EABF430DF2BA}" type="datetimeFigureOut">
              <a:rPr lang="ko-KR" altLang="en-US" smtClean="0"/>
              <a:t>2024-09-21</a:t>
            </a:fld>
            <a:endParaRPr lang="ko-KR" altLang="en-US"/>
          </a:p>
        </p:txBody>
      </p:sp>
      <p:sp>
        <p:nvSpPr>
          <p:cNvPr id="8" name="바닥글 개체 틀 7">
            <a:extLst>
              <a:ext uri="{FF2B5EF4-FFF2-40B4-BE49-F238E27FC236}">
                <a16:creationId xmlns:a16="http://schemas.microsoft.com/office/drawing/2014/main" id="{DF0B689C-1830-FC6E-D6AB-7F7D83018FB1}"/>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DCCD667B-A13A-22C7-8B68-68AA77BB6627}"/>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6802280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BB7CADF-75F8-DE91-5FAF-5EF284A7E285}"/>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0CF0FC58-644A-A64E-5755-090E006F29C0}"/>
              </a:ext>
            </a:extLst>
          </p:cNvPr>
          <p:cNvSpPr>
            <a:spLocks noGrp="1"/>
          </p:cNvSpPr>
          <p:nvPr>
            <p:ph type="dt" sz="half" idx="10"/>
          </p:nvPr>
        </p:nvSpPr>
        <p:spPr/>
        <p:txBody>
          <a:bodyPr/>
          <a:lstStyle/>
          <a:p>
            <a:fld id="{774E0A9D-0B90-4FA6-B394-EABF430DF2BA}" type="datetimeFigureOut">
              <a:rPr lang="ko-KR" altLang="en-US" smtClean="0"/>
              <a:t>2024-09-21</a:t>
            </a:fld>
            <a:endParaRPr lang="ko-KR" altLang="en-US"/>
          </a:p>
        </p:txBody>
      </p:sp>
      <p:sp>
        <p:nvSpPr>
          <p:cNvPr id="4" name="바닥글 개체 틀 3">
            <a:extLst>
              <a:ext uri="{FF2B5EF4-FFF2-40B4-BE49-F238E27FC236}">
                <a16:creationId xmlns:a16="http://schemas.microsoft.com/office/drawing/2014/main" id="{B76A73CB-8286-CAEA-6AAB-8404D784A812}"/>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3710FCEE-073F-9DBC-D548-5E705655A5FF}"/>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12079895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3308293C-BF07-7D1C-9B8C-6D50C149897C}"/>
              </a:ext>
            </a:extLst>
          </p:cNvPr>
          <p:cNvSpPr>
            <a:spLocks noGrp="1"/>
          </p:cNvSpPr>
          <p:nvPr>
            <p:ph type="dt" sz="half" idx="10"/>
          </p:nvPr>
        </p:nvSpPr>
        <p:spPr/>
        <p:txBody>
          <a:bodyPr/>
          <a:lstStyle/>
          <a:p>
            <a:fld id="{774E0A9D-0B90-4FA6-B394-EABF430DF2BA}" type="datetimeFigureOut">
              <a:rPr lang="ko-KR" altLang="en-US" smtClean="0"/>
              <a:t>2024-09-21</a:t>
            </a:fld>
            <a:endParaRPr lang="ko-KR" altLang="en-US"/>
          </a:p>
        </p:txBody>
      </p:sp>
      <p:sp>
        <p:nvSpPr>
          <p:cNvPr id="3" name="바닥글 개체 틀 2">
            <a:extLst>
              <a:ext uri="{FF2B5EF4-FFF2-40B4-BE49-F238E27FC236}">
                <a16:creationId xmlns:a16="http://schemas.microsoft.com/office/drawing/2014/main" id="{78F10C3D-E4AF-3ECD-7FB3-08C070784188}"/>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E0736DA9-55A3-8726-472A-2FF634741F14}"/>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23349923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A329660-020E-3108-3594-5FE6E4288F66}"/>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CE68507E-EA1B-EC46-6145-4F51145BFD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7C6864CB-FD85-E222-8903-E4A303BEB2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DC95DA44-5F4D-9A3C-706F-1D0EC3835478}"/>
              </a:ext>
            </a:extLst>
          </p:cNvPr>
          <p:cNvSpPr>
            <a:spLocks noGrp="1"/>
          </p:cNvSpPr>
          <p:nvPr>
            <p:ph type="dt" sz="half" idx="10"/>
          </p:nvPr>
        </p:nvSpPr>
        <p:spPr/>
        <p:txBody>
          <a:bodyPr/>
          <a:lstStyle/>
          <a:p>
            <a:fld id="{774E0A9D-0B90-4FA6-B394-EABF430DF2BA}" type="datetimeFigureOut">
              <a:rPr lang="ko-KR" altLang="en-US" smtClean="0"/>
              <a:t>2024-09-21</a:t>
            </a:fld>
            <a:endParaRPr lang="ko-KR" altLang="en-US"/>
          </a:p>
        </p:txBody>
      </p:sp>
      <p:sp>
        <p:nvSpPr>
          <p:cNvPr id="6" name="바닥글 개체 틀 5">
            <a:extLst>
              <a:ext uri="{FF2B5EF4-FFF2-40B4-BE49-F238E27FC236}">
                <a16:creationId xmlns:a16="http://schemas.microsoft.com/office/drawing/2014/main" id="{7FB4D716-DC08-E990-8462-AC5E8995FDE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944127D-DEB0-BFFE-561D-BE5E6D9C461F}"/>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2060950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4ED451E-391B-7121-6B90-F9777A44237F}"/>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A9F22591-E28A-17D3-959F-60E21A1937BE}"/>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DB3C61F3-47FB-5BDF-EB63-6EF2B8E43FEF}"/>
              </a:ext>
            </a:extLst>
          </p:cNvPr>
          <p:cNvSpPr>
            <a:spLocks noGrp="1"/>
          </p:cNvSpPr>
          <p:nvPr>
            <p:ph type="dt" sz="half" idx="10"/>
          </p:nvPr>
        </p:nvSpPr>
        <p:spPr/>
        <p:txBody>
          <a:bodyPr/>
          <a:lstStyle/>
          <a:p>
            <a:fld id="{FF93D4B8-4F90-484C-8555-53C5354DF983}" type="datetimeFigureOut">
              <a:rPr lang="ko-KR" altLang="en-US" smtClean="0"/>
              <a:t>2024-09-21</a:t>
            </a:fld>
            <a:endParaRPr lang="ko-KR" altLang="en-US"/>
          </a:p>
        </p:txBody>
      </p:sp>
      <p:sp>
        <p:nvSpPr>
          <p:cNvPr id="5" name="바닥글 개체 틀 4">
            <a:extLst>
              <a:ext uri="{FF2B5EF4-FFF2-40B4-BE49-F238E27FC236}">
                <a16:creationId xmlns:a16="http://schemas.microsoft.com/office/drawing/2014/main" id="{94A6DA34-596D-137C-CAE1-CCC898DC548D}"/>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6F68F5D-F818-CA1A-EE7C-8F27F8E930E3}"/>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26183805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1EE9470-2EAD-8494-41C8-F0FEAF8775BA}"/>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FBDA4FEC-E081-3B79-5EE0-84D2B2BEA2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C8034C23-D996-8FB5-5E2E-7689D56333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B37E05E5-ABDE-7365-2CE0-A06052593CEE}"/>
              </a:ext>
            </a:extLst>
          </p:cNvPr>
          <p:cNvSpPr>
            <a:spLocks noGrp="1"/>
          </p:cNvSpPr>
          <p:nvPr>
            <p:ph type="dt" sz="half" idx="10"/>
          </p:nvPr>
        </p:nvSpPr>
        <p:spPr/>
        <p:txBody>
          <a:bodyPr/>
          <a:lstStyle/>
          <a:p>
            <a:fld id="{774E0A9D-0B90-4FA6-B394-EABF430DF2BA}" type="datetimeFigureOut">
              <a:rPr lang="ko-KR" altLang="en-US" smtClean="0"/>
              <a:t>2024-09-21</a:t>
            </a:fld>
            <a:endParaRPr lang="ko-KR" altLang="en-US"/>
          </a:p>
        </p:txBody>
      </p:sp>
      <p:sp>
        <p:nvSpPr>
          <p:cNvPr id="6" name="바닥글 개체 틀 5">
            <a:extLst>
              <a:ext uri="{FF2B5EF4-FFF2-40B4-BE49-F238E27FC236}">
                <a16:creationId xmlns:a16="http://schemas.microsoft.com/office/drawing/2014/main" id="{393187ED-644F-065D-56EF-F4CD3A22365E}"/>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0B1236B8-060D-26FD-8072-F428E4801369}"/>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7496949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BD69AFD-1D0D-8065-C828-EA0744D9FD1C}"/>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018A0E47-FDBD-DDA3-F12D-6215A6A6D7BD}"/>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599EBA2E-AADF-8B6A-00DC-CD865E618A5D}"/>
              </a:ext>
            </a:extLst>
          </p:cNvPr>
          <p:cNvSpPr>
            <a:spLocks noGrp="1"/>
          </p:cNvSpPr>
          <p:nvPr>
            <p:ph type="dt" sz="half" idx="10"/>
          </p:nvPr>
        </p:nvSpPr>
        <p:spPr/>
        <p:txBody>
          <a:bodyPr/>
          <a:lstStyle/>
          <a:p>
            <a:fld id="{774E0A9D-0B90-4FA6-B394-EABF430DF2BA}" type="datetimeFigureOut">
              <a:rPr lang="ko-KR" altLang="en-US" smtClean="0"/>
              <a:t>2024-09-21</a:t>
            </a:fld>
            <a:endParaRPr lang="ko-KR" altLang="en-US"/>
          </a:p>
        </p:txBody>
      </p:sp>
      <p:sp>
        <p:nvSpPr>
          <p:cNvPr id="5" name="바닥글 개체 틀 4">
            <a:extLst>
              <a:ext uri="{FF2B5EF4-FFF2-40B4-BE49-F238E27FC236}">
                <a16:creationId xmlns:a16="http://schemas.microsoft.com/office/drawing/2014/main" id="{8D9905A4-E737-F3DA-49A4-4B0F2523164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9BB387D-6B86-5A40-ABEE-1A5DA1FE8D32}"/>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2764507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3583687D-A1E1-50E0-C35A-BFC6435ACC42}"/>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68DEA203-C468-D45F-C642-1F3BD73237D6}"/>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90A4385-CC7F-864F-1C3F-3E6F9F6CE3C7}"/>
              </a:ext>
            </a:extLst>
          </p:cNvPr>
          <p:cNvSpPr>
            <a:spLocks noGrp="1"/>
          </p:cNvSpPr>
          <p:nvPr>
            <p:ph type="dt" sz="half" idx="10"/>
          </p:nvPr>
        </p:nvSpPr>
        <p:spPr/>
        <p:txBody>
          <a:bodyPr/>
          <a:lstStyle/>
          <a:p>
            <a:fld id="{774E0A9D-0B90-4FA6-B394-EABF430DF2BA}" type="datetimeFigureOut">
              <a:rPr lang="ko-KR" altLang="en-US" smtClean="0"/>
              <a:t>2024-09-21</a:t>
            </a:fld>
            <a:endParaRPr lang="ko-KR" altLang="en-US"/>
          </a:p>
        </p:txBody>
      </p:sp>
      <p:sp>
        <p:nvSpPr>
          <p:cNvPr id="5" name="바닥글 개체 틀 4">
            <a:extLst>
              <a:ext uri="{FF2B5EF4-FFF2-40B4-BE49-F238E27FC236}">
                <a16:creationId xmlns:a16="http://schemas.microsoft.com/office/drawing/2014/main" id="{38A77C16-7008-C5C0-53E5-3A7FE85A794A}"/>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36A0957-D8DB-C4BE-7DB9-B0E29BF6BAA6}"/>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3617481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02FC47C-4CFA-7253-DF05-83F7684ACEE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FEE31B36-B08A-F838-3373-213FB545E3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4DD503E0-4AF4-5F1A-428C-A191123E0657}"/>
              </a:ext>
            </a:extLst>
          </p:cNvPr>
          <p:cNvSpPr>
            <a:spLocks noGrp="1"/>
          </p:cNvSpPr>
          <p:nvPr>
            <p:ph type="dt" sz="half" idx="10"/>
          </p:nvPr>
        </p:nvSpPr>
        <p:spPr/>
        <p:txBody>
          <a:bodyPr/>
          <a:lstStyle/>
          <a:p>
            <a:fld id="{FF93D4B8-4F90-484C-8555-53C5354DF983}" type="datetimeFigureOut">
              <a:rPr lang="ko-KR" altLang="en-US" smtClean="0"/>
              <a:t>2024-09-21</a:t>
            </a:fld>
            <a:endParaRPr lang="ko-KR" altLang="en-US"/>
          </a:p>
        </p:txBody>
      </p:sp>
      <p:sp>
        <p:nvSpPr>
          <p:cNvPr id="5" name="바닥글 개체 틀 4">
            <a:extLst>
              <a:ext uri="{FF2B5EF4-FFF2-40B4-BE49-F238E27FC236}">
                <a16:creationId xmlns:a16="http://schemas.microsoft.com/office/drawing/2014/main" id="{D534B020-57E5-4970-607E-5EE00D5C3E3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427FBED-FBFC-213D-EF6A-62EDFE927585}"/>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1078002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90DC92D-00D6-5E00-E5E1-C94DB00330B4}"/>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FF7CADD2-7F5B-63B7-0ADA-6BCEB6382A90}"/>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AFBC2D41-786A-6AA9-1BE5-EB2414B2163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30370EF7-2F60-587F-4259-0839008080C7}"/>
              </a:ext>
            </a:extLst>
          </p:cNvPr>
          <p:cNvSpPr>
            <a:spLocks noGrp="1"/>
          </p:cNvSpPr>
          <p:nvPr>
            <p:ph type="dt" sz="half" idx="10"/>
          </p:nvPr>
        </p:nvSpPr>
        <p:spPr/>
        <p:txBody>
          <a:bodyPr/>
          <a:lstStyle/>
          <a:p>
            <a:fld id="{FF93D4B8-4F90-484C-8555-53C5354DF983}" type="datetimeFigureOut">
              <a:rPr lang="ko-KR" altLang="en-US" smtClean="0"/>
              <a:t>2024-09-21</a:t>
            </a:fld>
            <a:endParaRPr lang="ko-KR" altLang="en-US"/>
          </a:p>
        </p:txBody>
      </p:sp>
      <p:sp>
        <p:nvSpPr>
          <p:cNvPr id="6" name="바닥글 개체 틀 5">
            <a:extLst>
              <a:ext uri="{FF2B5EF4-FFF2-40B4-BE49-F238E27FC236}">
                <a16:creationId xmlns:a16="http://schemas.microsoft.com/office/drawing/2014/main" id="{38F4305F-B68B-7914-DA5F-BF8B11DB267F}"/>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15645971-2584-3EF5-0211-0AE6966E7B42}"/>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728923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D23A2C9-453E-740D-291B-0B8001C0AF1B}"/>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0B6A719A-01F0-3620-FDF1-7BCA924C74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A1303000-24D9-8608-7E19-252ECAF061C2}"/>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027172D4-D06D-35E9-1FCC-4FA741923B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94D74FF4-4EE4-51F8-A0FB-F36406795196}"/>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AA81949A-5D04-D206-11C9-25CAB4AC40C1}"/>
              </a:ext>
            </a:extLst>
          </p:cNvPr>
          <p:cNvSpPr>
            <a:spLocks noGrp="1"/>
          </p:cNvSpPr>
          <p:nvPr>
            <p:ph type="dt" sz="half" idx="10"/>
          </p:nvPr>
        </p:nvSpPr>
        <p:spPr/>
        <p:txBody>
          <a:bodyPr/>
          <a:lstStyle/>
          <a:p>
            <a:fld id="{FF93D4B8-4F90-484C-8555-53C5354DF983}" type="datetimeFigureOut">
              <a:rPr lang="ko-KR" altLang="en-US" smtClean="0"/>
              <a:t>2024-09-21</a:t>
            </a:fld>
            <a:endParaRPr lang="ko-KR" altLang="en-US"/>
          </a:p>
        </p:txBody>
      </p:sp>
      <p:sp>
        <p:nvSpPr>
          <p:cNvPr id="8" name="바닥글 개체 틀 7">
            <a:extLst>
              <a:ext uri="{FF2B5EF4-FFF2-40B4-BE49-F238E27FC236}">
                <a16:creationId xmlns:a16="http://schemas.microsoft.com/office/drawing/2014/main" id="{7EDED4B4-DE14-65C8-91F8-FD1A596397E2}"/>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56232F9B-87AB-EA5D-71F0-6FC63EA64FCA}"/>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1369336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791265-55FD-F12C-92AB-D3DCED7007C4}"/>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BCAC561E-843E-4B34-C8CA-5869A834D844}"/>
              </a:ext>
            </a:extLst>
          </p:cNvPr>
          <p:cNvSpPr>
            <a:spLocks noGrp="1"/>
          </p:cNvSpPr>
          <p:nvPr>
            <p:ph type="dt" sz="half" idx="10"/>
          </p:nvPr>
        </p:nvSpPr>
        <p:spPr/>
        <p:txBody>
          <a:bodyPr/>
          <a:lstStyle/>
          <a:p>
            <a:fld id="{FF93D4B8-4F90-484C-8555-53C5354DF983}" type="datetimeFigureOut">
              <a:rPr lang="ko-KR" altLang="en-US" smtClean="0"/>
              <a:t>2024-09-21</a:t>
            </a:fld>
            <a:endParaRPr lang="ko-KR" altLang="en-US"/>
          </a:p>
        </p:txBody>
      </p:sp>
      <p:sp>
        <p:nvSpPr>
          <p:cNvPr id="4" name="바닥글 개체 틀 3">
            <a:extLst>
              <a:ext uri="{FF2B5EF4-FFF2-40B4-BE49-F238E27FC236}">
                <a16:creationId xmlns:a16="http://schemas.microsoft.com/office/drawing/2014/main" id="{1F562542-BCEF-8F76-A305-5AF4BA01CEB2}"/>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43DDAF1-C707-9554-0AF0-948F866A5E83}"/>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2365958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F1E25F8E-2C00-D69A-6B56-DCD95ABB782C}"/>
              </a:ext>
            </a:extLst>
          </p:cNvPr>
          <p:cNvSpPr>
            <a:spLocks noGrp="1"/>
          </p:cNvSpPr>
          <p:nvPr>
            <p:ph type="dt" sz="half" idx="10"/>
          </p:nvPr>
        </p:nvSpPr>
        <p:spPr/>
        <p:txBody>
          <a:bodyPr/>
          <a:lstStyle/>
          <a:p>
            <a:fld id="{FF93D4B8-4F90-484C-8555-53C5354DF983}" type="datetimeFigureOut">
              <a:rPr lang="ko-KR" altLang="en-US" smtClean="0"/>
              <a:t>2024-09-21</a:t>
            </a:fld>
            <a:endParaRPr lang="ko-KR" altLang="en-US"/>
          </a:p>
        </p:txBody>
      </p:sp>
      <p:sp>
        <p:nvSpPr>
          <p:cNvPr id="3" name="바닥글 개체 틀 2">
            <a:extLst>
              <a:ext uri="{FF2B5EF4-FFF2-40B4-BE49-F238E27FC236}">
                <a16:creationId xmlns:a16="http://schemas.microsoft.com/office/drawing/2014/main" id="{B74EAE96-CE25-725F-598F-D80C02613ADE}"/>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39F3ACCA-CB99-85CF-04E8-42AA8BB3A1EF}"/>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1523253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BD6294D-FF7A-1B97-357A-1A8102544A2C}"/>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1FA60966-292F-D8E7-5E30-FBA907CBCB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EF9E78B9-0C36-2974-CCBB-D3E76BDCA1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BB26080-611E-965D-8778-9BC0ADBE5A44}"/>
              </a:ext>
            </a:extLst>
          </p:cNvPr>
          <p:cNvSpPr>
            <a:spLocks noGrp="1"/>
          </p:cNvSpPr>
          <p:nvPr>
            <p:ph type="dt" sz="half" idx="10"/>
          </p:nvPr>
        </p:nvSpPr>
        <p:spPr/>
        <p:txBody>
          <a:bodyPr/>
          <a:lstStyle/>
          <a:p>
            <a:fld id="{FF93D4B8-4F90-484C-8555-53C5354DF983}" type="datetimeFigureOut">
              <a:rPr lang="ko-KR" altLang="en-US" smtClean="0"/>
              <a:t>2024-09-21</a:t>
            </a:fld>
            <a:endParaRPr lang="ko-KR" altLang="en-US"/>
          </a:p>
        </p:txBody>
      </p:sp>
      <p:sp>
        <p:nvSpPr>
          <p:cNvPr id="6" name="바닥글 개체 틀 5">
            <a:extLst>
              <a:ext uri="{FF2B5EF4-FFF2-40B4-BE49-F238E27FC236}">
                <a16:creationId xmlns:a16="http://schemas.microsoft.com/office/drawing/2014/main" id="{11DE814D-1661-1079-E2E6-0FDB6A825D4C}"/>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A75D49C5-16D2-77D0-298E-9E70061C4C28}"/>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2961134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63F92AA-4D5B-7EA7-C7E4-111CBA2D0FC8}"/>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037FFFD4-B9EC-ACF6-0FF4-3200C3FC2B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724BD32F-0F4C-8452-6C05-FF4C3A598E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DABF7D4-F762-816E-4F74-1AB7CCCEBFE4}"/>
              </a:ext>
            </a:extLst>
          </p:cNvPr>
          <p:cNvSpPr>
            <a:spLocks noGrp="1"/>
          </p:cNvSpPr>
          <p:nvPr>
            <p:ph type="dt" sz="half" idx="10"/>
          </p:nvPr>
        </p:nvSpPr>
        <p:spPr/>
        <p:txBody>
          <a:bodyPr/>
          <a:lstStyle/>
          <a:p>
            <a:fld id="{FF93D4B8-4F90-484C-8555-53C5354DF983}" type="datetimeFigureOut">
              <a:rPr lang="ko-KR" altLang="en-US" smtClean="0"/>
              <a:t>2024-09-21</a:t>
            </a:fld>
            <a:endParaRPr lang="ko-KR" altLang="en-US"/>
          </a:p>
        </p:txBody>
      </p:sp>
      <p:sp>
        <p:nvSpPr>
          <p:cNvPr id="6" name="바닥글 개체 틀 5">
            <a:extLst>
              <a:ext uri="{FF2B5EF4-FFF2-40B4-BE49-F238E27FC236}">
                <a16:creationId xmlns:a16="http://schemas.microsoft.com/office/drawing/2014/main" id="{58E97988-4011-D69F-A5C6-A1E3D4D50AAF}"/>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BA809311-362B-26C4-9243-28A47D02F758}"/>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1682208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E71C4FB0-A43D-7D0C-A921-A7493A4FE4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B29837BE-7558-2533-AF76-CC28E6186A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0BCA9BF-DE35-22EF-CE6C-B985BF4543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93D4B8-4F90-484C-8555-53C5354DF983}" type="datetimeFigureOut">
              <a:rPr lang="ko-KR" altLang="en-US" smtClean="0"/>
              <a:t>2024-09-21</a:t>
            </a:fld>
            <a:endParaRPr lang="ko-KR" altLang="en-US"/>
          </a:p>
        </p:txBody>
      </p:sp>
      <p:sp>
        <p:nvSpPr>
          <p:cNvPr id="5" name="바닥글 개체 틀 4">
            <a:extLst>
              <a:ext uri="{FF2B5EF4-FFF2-40B4-BE49-F238E27FC236}">
                <a16:creationId xmlns:a16="http://schemas.microsoft.com/office/drawing/2014/main" id="{47C02391-99DC-26B6-5ABC-F1444BD437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C0EEA243-EC11-6623-E76A-278E9E2030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278501401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D9186AEF-26A1-969B-329E-A4CBF3D6C2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478AC71A-B46C-D39A-205F-62BFCD3CE7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BD48B9B-FD34-7EF0-BB91-04BF63A88D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4E0A9D-0B90-4FA6-B394-EABF430DF2BA}" type="datetimeFigureOut">
              <a:rPr lang="ko-KR" altLang="en-US" smtClean="0"/>
              <a:t>2024-09-21</a:t>
            </a:fld>
            <a:endParaRPr lang="ko-KR" altLang="en-US"/>
          </a:p>
        </p:txBody>
      </p:sp>
      <p:sp>
        <p:nvSpPr>
          <p:cNvPr id="5" name="바닥글 개체 틀 4">
            <a:extLst>
              <a:ext uri="{FF2B5EF4-FFF2-40B4-BE49-F238E27FC236}">
                <a16:creationId xmlns:a16="http://schemas.microsoft.com/office/drawing/2014/main" id="{A7CB23D9-7499-14DD-6A05-F6321CB8ED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F6CAF542-9E0A-D235-095A-A1C1792350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4070540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jpe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jpe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4.jpeg"/><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jpeg"/><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4.jpeg"/><Relationship Id="rId1" Type="http://schemas.openxmlformats.org/officeDocument/2006/relationships/slideLayout" Target="../slideLayouts/slideLayout18.xml"/><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B0C1922-5388-A715-2C28-2A09F391DB86}"/>
              </a:ext>
            </a:extLst>
          </p:cNvPr>
          <p:cNvSpPr>
            <a:spLocks noGrp="1"/>
          </p:cNvSpPr>
          <p:nvPr>
            <p:ph type="ctrTitle"/>
          </p:nvPr>
        </p:nvSpPr>
        <p:spPr/>
        <p:txBody>
          <a:bodyPr/>
          <a:lstStyle/>
          <a:p>
            <a:r>
              <a:rPr lang="en-US" altLang="ko-KR" dirty="0"/>
              <a:t>USACO</a:t>
            </a:r>
            <a:endParaRPr lang="ko-KR" altLang="en-US" dirty="0"/>
          </a:p>
        </p:txBody>
      </p:sp>
      <p:sp>
        <p:nvSpPr>
          <p:cNvPr id="3" name="부제목 2">
            <a:extLst>
              <a:ext uri="{FF2B5EF4-FFF2-40B4-BE49-F238E27FC236}">
                <a16:creationId xmlns:a16="http://schemas.microsoft.com/office/drawing/2014/main" id="{EF6B88D2-9060-A3DA-0CF5-F0BF2548AF74}"/>
              </a:ext>
            </a:extLst>
          </p:cNvPr>
          <p:cNvSpPr>
            <a:spLocks noGrp="1"/>
          </p:cNvSpPr>
          <p:nvPr>
            <p:ph type="subTitle" idx="1"/>
          </p:nvPr>
        </p:nvSpPr>
        <p:spPr/>
        <p:txBody>
          <a:bodyPr/>
          <a:lstStyle/>
          <a:p>
            <a:r>
              <a:rPr lang="en-US" altLang="ko-KR" dirty="0"/>
              <a:t>Bronze to Silver</a:t>
            </a:r>
            <a:endParaRPr lang="ko-KR" altLang="en-US" dirty="0"/>
          </a:p>
        </p:txBody>
      </p:sp>
      <p:pic>
        <p:nvPicPr>
          <p:cNvPr id="1026" name="Picture 2" descr="Cow | Description, Heifer, &amp; Facts | Britannica">
            <a:extLst>
              <a:ext uri="{FF2B5EF4-FFF2-40B4-BE49-F238E27FC236}">
                <a16:creationId xmlns:a16="http://schemas.microsoft.com/office/drawing/2014/main" id="{31477B8C-811F-4028-7544-6EB37F38D83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6523" l="15063" r="76813">
                        <a14:foregroundMark x1="40500" y1="69925" x2="40625" y2="85902"/>
                      </a14:backgroundRemoval>
                    </a14:imgEffect>
                  </a14:imgLayer>
                </a14:imgProps>
              </a:ext>
              <a:ext uri="{28A0092B-C50C-407E-A947-70E740481C1C}">
                <a14:useLocalDpi xmlns:a14="http://schemas.microsoft.com/office/drawing/2010/main" val="0"/>
              </a:ext>
            </a:extLst>
          </a:blip>
          <a:srcRect/>
          <a:stretch>
            <a:fillRect/>
          </a:stretch>
        </p:blipFill>
        <p:spPr bwMode="auto">
          <a:xfrm>
            <a:off x="6426199" y="1505305"/>
            <a:ext cx="6305731" cy="4193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8266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A4C04EB-BD22-D69F-A225-624206A757F2}"/>
              </a:ext>
            </a:extLst>
          </p:cNvPr>
          <p:cNvSpPr>
            <a:spLocks noGrp="1"/>
          </p:cNvSpPr>
          <p:nvPr>
            <p:ph type="title"/>
          </p:nvPr>
        </p:nvSpPr>
        <p:spPr/>
        <p:txBody>
          <a:bodyPr/>
          <a:lstStyle/>
          <a:p>
            <a:r>
              <a:rPr lang="ko-KR" altLang="en-US" dirty="0" err="1"/>
              <a:t>골드바흐의</a:t>
            </a:r>
            <a:r>
              <a:rPr lang="ko-KR" altLang="en-US" dirty="0"/>
              <a:t> 추측</a:t>
            </a:r>
          </a:p>
        </p:txBody>
      </p:sp>
      <p:sp>
        <p:nvSpPr>
          <p:cNvPr id="3" name="내용 개체 틀 2">
            <a:extLst>
              <a:ext uri="{FF2B5EF4-FFF2-40B4-BE49-F238E27FC236}">
                <a16:creationId xmlns:a16="http://schemas.microsoft.com/office/drawing/2014/main" id="{688C990F-505A-B3F0-2D61-AF5DEF8D42BF}"/>
              </a:ext>
            </a:extLst>
          </p:cNvPr>
          <p:cNvSpPr>
            <a:spLocks noGrp="1"/>
          </p:cNvSpPr>
          <p:nvPr>
            <p:ph idx="1"/>
          </p:nvPr>
        </p:nvSpPr>
        <p:spPr/>
        <p:txBody>
          <a:bodyPr>
            <a:normAutofit lnSpcReduction="10000"/>
          </a:bodyPr>
          <a:lstStyle/>
          <a:p>
            <a:r>
              <a:rPr lang="ko-KR" altLang="en-US" dirty="0" err="1"/>
              <a:t>골드바흐의</a:t>
            </a:r>
            <a:r>
              <a:rPr lang="ko-KR" altLang="en-US" dirty="0"/>
              <a:t> 추측은 유명한 정수론의 미해결 문제로</a:t>
            </a:r>
            <a:r>
              <a:rPr lang="en-US" altLang="ko-KR" dirty="0"/>
              <a:t>, 2</a:t>
            </a:r>
            <a:r>
              <a:rPr lang="ko-KR" altLang="en-US" dirty="0"/>
              <a:t>보다 큰 모든 짝수는 두 소수의 합으로 나타낼 수 있다는 것이다</a:t>
            </a:r>
            <a:r>
              <a:rPr lang="en-US" altLang="ko-KR" dirty="0"/>
              <a:t>. </a:t>
            </a:r>
            <a:r>
              <a:rPr lang="ko-KR" altLang="en-US" dirty="0"/>
              <a:t>이러한 수를 </a:t>
            </a:r>
            <a:r>
              <a:rPr lang="ko-KR" altLang="en-US" dirty="0" err="1"/>
              <a:t>골드바흐</a:t>
            </a:r>
            <a:r>
              <a:rPr lang="ko-KR" altLang="en-US" dirty="0"/>
              <a:t> 수라고 한다</a:t>
            </a:r>
            <a:r>
              <a:rPr lang="en-US" altLang="ko-KR" dirty="0"/>
              <a:t>. </a:t>
            </a:r>
            <a:r>
              <a:rPr lang="ko-KR" altLang="en-US" dirty="0"/>
              <a:t>또</a:t>
            </a:r>
            <a:r>
              <a:rPr lang="en-US" altLang="ko-KR" dirty="0"/>
              <a:t>, </a:t>
            </a:r>
            <a:r>
              <a:rPr lang="ko-KR" altLang="en-US" dirty="0"/>
              <a:t>짝수를 두 소수의 합으로 나타내는 표현을 그 수의 </a:t>
            </a:r>
            <a:r>
              <a:rPr lang="ko-KR" altLang="en-US" dirty="0" err="1"/>
              <a:t>골드바흐</a:t>
            </a:r>
            <a:r>
              <a:rPr lang="ko-KR" altLang="en-US" dirty="0"/>
              <a:t> 파티션이라고 한다</a:t>
            </a:r>
            <a:r>
              <a:rPr lang="en-US" altLang="ko-KR" dirty="0"/>
              <a:t>. </a:t>
            </a:r>
            <a:r>
              <a:rPr lang="ko-KR" altLang="en-US" dirty="0"/>
              <a:t>예를 들면</a:t>
            </a:r>
            <a:r>
              <a:rPr lang="en-US" altLang="ko-KR" dirty="0"/>
              <a:t>, 4 = 2 + 2, 6 = 3 + 3, 8 = 3 + 5, 10 = 5 + 5, 12 = 5 + 7, 14 = 3 + 11, 14 = 7 + 7</a:t>
            </a:r>
            <a:r>
              <a:rPr lang="ko-KR" altLang="en-US" dirty="0"/>
              <a:t>이다</a:t>
            </a:r>
            <a:r>
              <a:rPr lang="en-US" altLang="ko-KR" dirty="0"/>
              <a:t>. 10000</a:t>
            </a:r>
            <a:r>
              <a:rPr lang="ko-KR" altLang="en-US" dirty="0"/>
              <a:t>보다 작거나 같은 모든 짝수 </a:t>
            </a:r>
            <a:r>
              <a:rPr lang="en-US" altLang="ko-KR" dirty="0"/>
              <a:t>n</a:t>
            </a:r>
            <a:r>
              <a:rPr lang="ko-KR" altLang="en-US" dirty="0"/>
              <a:t>에 대한 </a:t>
            </a:r>
            <a:r>
              <a:rPr lang="ko-KR" altLang="en-US" dirty="0" err="1"/>
              <a:t>골드바흐</a:t>
            </a:r>
            <a:r>
              <a:rPr lang="ko-KR" altLang="en-US" dirty="0"/>
              <a:t> 파티션은 존재한다</a:t>
            </a:r>
            <a:r>
              <a:rPr lang="en-US" altLang="ko-KR" dirty="0"/>
              <a:t>.</a:t>
            </a:r>
          </a:p>
          <a:p>
            <a:endParaRPr lang="en-US" altLang="ko-KR" dirty="0"/>
          </a:p>
          <a:p>
            <a:r>
              <a:rPr lang="en-US" altLang="ko-KR" dirty="0"/>
              <a:t>2</a:t>
            </a:r>
            <a:r>
              <a:rPr lang="ko-KR" altLang="en-US" dirty="0"/>
              <a:t>보다 큰 짝수 </a:t>
            </a:r>
            <a:r>
              <a:rPr lang="en-US" altLang="ko-KR" dirty="0"/>
              <a:t>n</a:t>
            </a:r>
            <a:r>
              <a:rPr lang="ko-KR" altLang="en-US" dirty="0"/>
              <a:t>이 주어졌을 때</a:t>
            </a:r>
            <a:r>
              <a:rPr lang="en-US" altLang="ko-KR" dirty="0"/>
              <a:t>, n</a:t>
            </a:r>
            <a:r>
              <a:rPr lang="ko-KR" altLang="en-US" dirty="0"/>
              <a:t>의 </a:t>
            </a:r>
            <a:r>
              <a:rPr lang="ko-KR" altLang="en-US" dirty="0" err="1"/>
              <a:t>골드바흐</a:t>
            </a:r>
            <a:r>
              <a:rPr lang="ko-KR" altLang="en-US" dirty="0"/>
              <a:t> 파티션을 출력하는 프로그램을 </a:t>
            </a:r>
            <a:r>
              <a:rPr lang="ko-KR" altLang="en-US" dirty="0" err="1"/>
              <a:t>작성하시오</a:t>
            </a:r>
            <a:r>
              <a:rPr lang="en-US" altLang="ko-KR" dirty="0"/>
              <a:t>. </a:t>
            </a:r>
            <a:r>
              <a:rPr lang="ko-KR" altLang="en-US" dirty="0"/>
              <a:t>만약 가능한 </a:t>
            </a:r>
            <a:r>
              <a:rPr lang="en-US" altLang="ko-KR" dirty="0"/>
              <a:t>n</a:t>
            </a:r>
            <a:r>
              <a:rPr lang="ko-KR" altLang="en-US" dirty="0"/>
              <a:t>의 </a:t>
            </a:r>
            <a:r>
              <a:rPr lang="ko-KR" altLang="en-US" dirty="0" err="1"/>
              <a:t>골드바흐</a:t>
            </a:r>
            <a:r>
              <a:rPr lang="ko-KR" altLang="en-US" dirty="0"/>
              <a:t> 파티션이 여러 가지인 경우에는 두 소수의 차이가 가장 작은 것을 출력한다</a:t>
            </a:r>
            <a:r>
              <a:rPr lang="en-US" altLang="ko-KR" dirty="0"/>
              <a:t>.</a:t>
            </a:r>
            <a:endParaRPr lang="ko-KR" altLang="en-US" dirty="0"/>
          </a:p>
        </p:txBody>
      </p:sp>
    </p:spTree>
    <p:extLst>
      <p:ext uri="{BB962C8B-B14F-4D97-AF65-F5344CB8AC3E}">
        <p14:creationId xmlns:p14="http://schemas.microsoft.com/office/powerpoint/2010/main" val="815939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1AB30E9-C924-C3E7-B9AE-D6C958AADA6B}"/>
              </a:ext>
            </a:extLst>
          </p:cNvPr>
          <p:cNvSpPr>
            <a:spLocks noGrp="1"/>
          </p:cNvSpPr>
          <p:nvPr>
            <p:ph type="title"/>
          </p:nvPr>
        </p:nvSpPr>
        <p:spPr/>
        <p:txBody>
          <a:bodyPr/>
          <a:lstStyle/>
          <a:p>
            <a:r>
              <a:rPr lang="en-US" altLang="ko-KR" dirty="0"/>
              <a:t>Simulation – Mixing Milk</a:t>
            </a:r>
            <a:endParaRPr lang="ko-KR" altLang="en-US" dirty="0"/>
          </a:p>
        </p:txBody>
      </p:sp>
      <p:sp>
        <p:nvSpPr>
          <p:cNvPr id="3" name="내용 개체 틀 2">
            <a:extLst>
              <a:ext uri="{FF2B5EF4-FFF2-40B4-BE49-F238E27FC236}">
                <a16:creationId xmlns:a16="http://schemas.microsoft.com/office/drawing/2014/main" id="{5C0DC2A9-7ABA-094D-15D7-02DEEB69B2DF}"/>
              </a:ext>
            </a:extLst>
          </p:cNvPr>
          <p:cNvSpPr>
            <a:spLocks noGrp="1"/>
          </p:cNvSpPr>
          <p:nvPr>
            <p:ph idx="1"/>
          </p:nvPr>
        </p:nvSpPr>
        <p:spPr/>
        <p:txBody>
          <a:bodyPr/>
          <a:lstStyle/>
          <a:p>
            <a:r>
              <a:rPr lang="ko-KR" altLang="en-US" dirty="0"/>
              <a:t>참 쉽죠</a:t>
            </a:r>
            <a:r>
              <a:rPr lang="en-US" altLang="ko-KR" dirty="0"/>
              <a:t>?</a:t>
            </a:r>
            <a:endParaRPr lang="ko-KR" altLang="en-US" dirty="0"/>
          </a:p>
        </p:txBody>
      </p:sp>
    </p:spTree>
    <p:extLst>
      <p:ext uri="{BB962C8B-B14F-4D97-AF65-F5344CB8AC3E}">
        <p14:creationId xmlns:p14="http://schemas.microsoft.com/office/powerpoint/2010/main" val="2460125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C643588-69AD-1AB0-50DA-04473413525B}"/>
              </a:ext>
            </a:extLst>
          </p:cNvPr>
          <p:cNvSpPr>
            <a:spLocks noGrp="1"/>
          </p:cNvSpPr>
          <p:nvPr>
            <p:ph type="title"/>
          </p:nvPr>
        </p:nvSpPr>
        <p:spPr>
          <a:xfrm>
            <a:off x="838200" y="2951571"/>
            <a:ext cx="10515600" cy="1325563"/>
          </a:xfrm>
        </p:spPr>
        <p:txBody>
          <a:bodyPr/>
          <a:lstStyle/>
          <a:p>
            <a:r>
              <a:rPr lang="ko-KR" altLang="en-US" dirty="0" err="1"/>
              <a:t>소수판별하기</a:t>
            </a:r>
            <a:endParaRPr lang="ko-KR" altLang="en-US" dirty="0"/>
          </a:p>
        </p:txBody>
      </p:sp>
      <p:sp>
        <p:nvSpPr>
          <p:cNvPr id="3" name="내용 개체 틀 2">
            <a:extLst>
              <a:ext uri="{FF2B5EF4-FFF2-40B4-BE49-F238E27FC236}">
                <a16:creationId xmlns:a16="http://schemas.microsoft.com/office/drawing/2014/main" id="{DFED0B0F-7B9C-578A-5D0B-827F9923C0E8}"/>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3779935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A97DB71-F40F-BCD7-EDAE-B16E85E364C3}"/>
              </a:ext>
            </a:extLst>
          </p:cNvPr>
          <p:cNvSpPr>
            <a:spLocks noGrp="1"/>
          </p:cNvSpPr>
          <p:nvPr>
            <p:ph type="title"/>
          </p:nvPr>
        </p:nvSpPr>
        <p:spPr/>
        <p:txBody>
          <a:bodyPr/>
          <a:lstStyle/>
          <a:p>
            <a:r>
              <a:rPr lang="en-US" altLang="ko-KR" dirty="0"/>
              <a:t>O(N)</a:t>
            </a:r>
            <a:endParaRPr lang="ko-KR" altLang="en-US" dirty="0"/>
          </a:p>
        </p:txBody>
      </p:sp>
      <p:sp>
        <p:nvSpPr>
          <p:cNvPr id="3" name="내용 개체 틀 2">
            <a:extLst>
              <a:ext uri="{FF2B5EF4-FFF2-40B4-BE49-F238E27FC236}">
                <a16:creationId xmlns:a16="http://schemas.microsoft.com/office/drawing/2014/main" id="{6868AD4C-7BB5-D5C4-352C-DFD3443FE327}"/>
              </a:ext>
            </a:extLst>
          </p:cNvPr>
          <p:cNvSpPr>
            <a:spLocks noGrp="1"/>
          </p:cNvSpPr>
          <p:nvPr>
            <p:ph idx="1"/>
          </p:nvPr>
        </p:nvSpPr>
        <p:spPr/>
        <p:txBody>
          <a:bodyPr/>
          <a:lstStyle/>
          <a:p>
            <a:r>
              <a:rPr lang="ko-KR" altLang="en-US" dirty="0"/>
              <a:t> </a:t>
            </a:r>
            <a:r>
              <a:rPr lang="en-US" altLang="ko-KR" dirty="0"/>
              <a:t>2 ~ N-1</a:t>
            </a:r>
            <a:r>
              <a:rPr lang="ko-KR" altLang="en-US" dirty="0"/>
              <a:t>까지 나눠버려 하나라도 나뉘어 떨어지는가</a:t>
            </a:r>
            <a:endParaRPr lang="en-US" altLang="ko-KR" dirty="0"/>
          </a:p>
          <a:p>
            <a:endParaRPr lang="en-US" altLang="ko-KR" dirty="0"/>
          </a:p>
          <a:p>
            <a:r>
              <a:rPr lang="en-US" altLang="ko-KR" dirty="0"/>
              <a:t>N</a:t>
            </a:r>
            <a:r>
              <a:rPr lang="ko-KR" altLang="en-US" dirty="0"/>
              <a:t>개의 수에 대한 계산을 </a:t>
            </a:r>
            <a:r>
              <a:rPr lang="ko-KR" altLang="en-US" dirty="0" err="1"/>
              <a:t>하게될시</a:t>
            </a:r>
            <a:r>
              <a:rPr lang="ko-KR" altLang="en-US" dirty="0"/>
              <a:t> </a:t>
            </a:r>
            <a:r>
              <a:rPr lang="en-US" altLang="ko-KR" dirty="0"/>
              <a:t>O(N²) </a:t>
            </a:r>
            <a:r>
              <a:rPr lang="ko-KR" altLang="en-US" dirty="0"/>
              <a:t>까지</a:t>
            </a:r>
          </a:p>
        </p:txBody>
      </p:sp>
    </p:spTree>
    <p:extLst>
      <p:ext uri="{BB962C8B-B14F-4D97-AF65-F5344CB8AC3E}">
        <p14:creationId xmlns:p14="http://schemas.microsoft.com/office/powerpoint/2010/main" val="3000959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FB9ED4F-0108-C9F2-3F15-0AF32571FAE4}"/>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E064FA28-D351-149D-0F11-0F07270B1A86}"/>
              </a:ext>
            </a:extLst>
          </p:cNvPr>
          <p:cNvSpPr>
            <a:spLocks noGrp="1"/>
          </p:cNvSpPr>
          <p:nvPr>
            <p:ph idx="1"/>
          </p:nvPr>
        </p:nvSpPr>
        <p:spPr/>
        <p:txBody>
          <a:bodyPr/>
          <a:lstStyle/>
          <a:p>
            <a:endParaRPr lang="ko-KR" altLang="en-US" dirty="0"/>
          </a:p>
        </p:txBody>
      </p:sp>
      <p:pic>
        <p:nvPicPr>
          <p:cNvPr id="1026" name="Picture 2" descr="Teams after algorithm analysis : r/ProgrammerHumor">
            <a:extLst>
              <a:ext uri="{FF2B5EF4-FFF2-40B4-BE49-F238E27FC236}">
                <a16:creationId xmlns:a16="http://schemas.microsoft.com/office/drawing/2014/main" id="{ABDDCFD2-5532-ED10-E733-05A4DDDFAE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7164" y="0"/>
            <a:ext cx="51435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derstanding Big O &amp; Time complexity of Algorithm in 7 mins! — For  Beginners | by Yasser Shaikh | yasser.dev | Medium">
            <a:extLst>
              <a:ext uri="{FF2B5EF4-FFF2-40B4-BE49-F238E27FC236}">
                <a16:creationId xmlns:a16="http://schemas.microsoft.com/office/drawing/2014/main" id="{AB5ADD59-D336-758C-21F0-6DE6DFE970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140" y="0"/>
            <a:ext cx="106918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20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37AEA8F-A860-8B08-1C9E-786B4E517C06}"/>
              </a:ext>
            </a:extLst>
          </p:cNvPr>
          <p:cNvSpPr>
            <a:spLocks noGrp="1"/>
          </p:cNvSpPr>
          <p:nvPr>
            <p:ph type="title"/>
          </p:nvPr>
        </p:nvSpPr>
        <p:spPr/>
        <p:txBody>
          <a:bodyPr/>
          <a:lstStyle/>
          <a:p>
            <a:r>
              <a:rPr lang="en-US" altLang="ko-KR" dirty="0"/>
              <a:t>O(        )</a:t>
            </a:r>
            <a:endParaRPr lang="ko-KR" altLang="en-US" dirty="0"/>
          </a:p>
        </p:txBody>
      </p:sp>
      <p:sp>
        <p:nvSpPr>
          <p:cNvPr id="3" name="내용 개체 틀 2">
            <a:extLst>
              <a:ext uri="{FF2B5EF4-FFF2-40B4-BE49-F238E27FC236}">
                <a16:creationId xmlns:a16="http://schemas.microsoft.com/office/drawing/2014/main" id="{C75C9552-E7A6-1DE3-9EDC-240FAA52EAEE}"/>
              </a:ext>
            </a:extLst>
          </p:cNvPr>
          <p:cNvSpPr>
            <a:spLocks noGrp="1"/>
          </p:cNvSpPr>
          <p:nvPr>
            <p:ph idx="1"/>
          </p:nvPr>
        </p:nvSpPr>
        <p:spPr/>
        <p:txBody>
          <a:bodyPr/>
          <a:lstStyle/>
          <a:p>
            <a:r>
              <a:rPr lang="en-US" altLang="ko-KR" dirty="0"/>
              <a:t>N</a:t>
            </a:r>
            <a:r>
              <a:rPr lang="ko-KR" altLang="en-US" dirty="0"/>
              <a:t>의 약수는 무조건 </a:t>
            </a:r>
            <a:r>
              <a:rPr lang="en-US" altLang="ko-KR" dirty="0"/>
              <a:t>sqrt(N)</a:t>
            </a:r>
            <a:r>
              <a:rPr lang="ko-KR" altLang="en-US" dirty="0"/>
              <a:t>의 범위에 존재한다</a:t>
            </a:r>
            <a:endParaRPr lang="en-US" altLang="ko-KR" dirty="0"/>
          </a:p>
          <a:p>
            <a:endParaRPr lang="en-US" altLang="ko-KR" dirty="0"/>
          </a:p>
          <a:p>
            <a:r>
              <a:rPr lang="ko-KR" altLang="en-US" dirty="0"/>
              <a:t>정수 </a:t>
            </a:r>
            <a:r>
              <a:rPr lang="en-US" altLang="ko-KR" dirty="0"/>
              <a:t>n</a:t>
            </a:r>
            <a:r>
              <a:rPr lang="ko-KR" altLang="en-US" dirty="0"/>
              <a:t>이 소수가 아니라면 두 정수의 곱 </a:t>
            </a:r>
            <a:r>
              <a:rPr lang="en-US" altLang="ko-KR" dirty="0"/>
              <a:t>a*b</a:t>
            </a:r>
            <a:r>
              <a:rPr lang="ko-KR" altLang="en-US" dirty="0"/>
              <a:t>로 </a:t>
            </a:r>
            <a:r>
              <a:rPr lang="ko-KR" altLang="en-US" dirty="0" err="1"/>
              <a:t>나타낼수있다</a:t>
            </a:r>
            <a:endParaRPr lang="en-US" altLang="ko-KR" dirty="0"/>
          </a:p>
          <a:p>
            <a:pPr marL="914400" lvl="1" indent="-457200">
              <a:buAutoNum type="arabicPeriod"/>
            </a:pPr>
            <a:r>
              <a:rPr lang="en-US" altLang="ko-KR" dirty="0"/>
              <a:t>a&lt;= sqrt(n) </a:t>
            </a:r>
            <a:r>
              <a:rPr lang="ko-KR" altLang="en-US" dirty="0"/>
              <a:t>또는 </a:t>
            </a:r>
            <a:r>
              <a:rPr lang="en-US" altLang="ko-KR" dirty="0"/>
              <a:t>b&lt;= sqrt(n) </a:t>
            </a:r>
            <a:r>
              <a:rPr lang="ko-KR" altLang="en-US" dirty="0"/>
              <a:t>이 성립한다</a:t>
            </a:r>
            <a:endParaRPr lang="en-US" altLang="ko-KR" dirty="0"/>
          </a:p>
          <a:p>
            <a:pPr marL="914400" lvl="1" indent="-457200">
              <a:buAutoNum type="arabicPeriod"/>
            </a:pPr>
            <a:r>
              <a:rPr lang="en-US" altLang="ko-KR" dirty="0"/>
              <a:t>2 </a:t>
            </a:r>
            <a:r>
              <a:rPr lang="ko-KR" altLang="en-US" dirty="0"/>
              <a:t>이상 </a:t>
            </a:r>
            <a:r>
              <a:rPr lang="en-US" altLang="ko-KR" dirty="0"/>
              <a:t>sqrt(n) </a:t>
            </a:r>
            <a:r>
              <a:rPr lang="ko-KR" altLang="en-US" dirty="0"/>
              <a:t>이하의 인수가 분명 존재한다는 것</a:t>
            </a:r>
          </a:p>
        </p:txBody>
      </p:sp>
      <p:pic>
        <p:nvPicPr>
          <p:cNvPr id="5" name="그림 4">
            <a:extLst>
              <a:ext uri="{FF2B5EF4-FFF2-40B4-BE49-F238E27FC236}">
                <a16:creationId xmlns:a16="http://schemas.microsoft.com/office/drawing/2014/main" id="{C3589471-51D4-9672-38AC-3909535D524D}"/>
              </a:ext>
            </a:extLst>
          </p:cNvPr>
          <p:cNvPicPr>
            <a:picLocks noChangeAspect="1"/>
          </p:cNvPicPr>
          <p:nvPr/>
        </p:nvPicPr>
        <p:blipFill>
          <a:blip r:embed="rId2"/>
          <a:stretch>
            <a:fillRect/>
          </a:stretch>
        </p:blipFill>
        <p:spPr>
          <a:xfrm>
            <a:off x="1568621" y="441352"/>
            <a:ext cx="1061368" cy="998935"/>
          </a:xfrm>
          <a:prstGeom prst="rect">
            <a:avLst/>
          </a:prstGeom>
        </p:spPr>
      </p:pic>
    </p:spTree>
    <p:extLst>
      <p:ext uri="{BB962C8B-B14F-4D97-AF65-F5344CB8AC3E}">
        <p14:creationId xmlns:p14="http://schemas.microsoft.com/office/powerpoint/2010/main" val="2367793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376C826-6E8B-B49C-BC8B-E2AC150031B3}"/>
              </a:ext>
            </a:extLst>
          </p:cNvPr>
          <p:cNvSpPr>
            <a:spLocks noGrp="1"/>
          </p:cNvSpPr>
          <p:nvPr>
            <p:ph type="title"/>
          </p:nvPr>
        </p:nvSpPr>
        <p:spPr/>
        <p:txBody>
          <a:bodyPr/>
          <a:lstStyle/>
          <a:p>
            <a:r>
              <a:rPr lang="en-US" altLang="ko-KR" dirty="0"/>
              <a:t>Prime Counting Function</a:t>
            </a:r>
            <a:endParaRPr lang="ko-KR" altLang="en-US" dirty="0"/>
          </a:p>
        </p:txBody>
      </p:sp>
      <p:sp>
        <p:nvSpPr>
          <p:cNvPr id="3" name="내용 개체 틀 2">
            <a:extLst>
              <a:ext uri="{FF2B5EF4-FFF2-40B4-BE49-F238E27FC236}">
                <a16:creationId xmlns:a16="http://schemas.microsoft.com/office/drawing/2014/main" id="{964C5C57-2AAE-4749-28E6-F2AD326FB976}"/>
              </a:ext>
            </a:extLst>
          </p:cNvPr>
          <p:cNvSpPr>
            <a:spLocks noGrp="1"/>
          </p:cNvSpPr>
          <p:nvPr>
            <p:ph idx="1"/>
          </p:nvPr>
        </p:nvSpPr>
        <p:spPr/>
        <p:txBody>
          <a:bodyPr/>
          <a:lstStyle/>
          <a:p>
            <a:endParaRPr lang="en-US" altLang="ko-KR" dirty="0"/>
          </a:p>
          <a:p>
            <a:endParaRPr lang="en-US" altLang="ko-KR" dirty="0"/>
          </a:p>
          <a:p>
            <a:endParaRPr lang="en-US" altLang="ko-KR" dirty="0"/>
          </a:p>
          <a:p>
            <a:endParaRPr lang="en-US" altLang="ko-KR" dirty="0"/>
          </a:p>
          <a:p>
            <a:endParaRPr lang="en-US" altLang="ko-KR" dirty="0"/>
          </a:p>
          <a:p>
            <a:r>
              <a:rPr lang="en-US" altLang="ko-KR" dirty="0"/>
              <a:t>N </a:t>
            </a:r>
            <a:r>
              <a:rPr lang="ko-KR" altLang="en-US" dirty="0"/>
              <a:t>이하의 소수 개수를 나타내는 함수</a:t>
            </a:r>
            <a:endParaRPr lang="en-US" altLang="ko-KR" dirty="0"/>
          </a:p>
          <a:p>
            <a:r>
              <a:rPr lang="en-US" altLang="ko-KR" dirty="0"/>
              <a:t>For example, π(10)=4</a:t>
            </a:r>
          </a:p>
          <a:p>
            <a:pPr lvl="1"/>
            <a:r>
              <a:rPr lang="en-US" altLang="ko-KR" dirty="0"/>
              <a:t>Because the primes up to 10 are 2, 3, 5, and 7 </a:t>
            </a:r>
          </a:p>
        </p:txBody>
      </p:sp>
      <p:pic>
        <p:nvPicPr>
          <p:cNvPr id="7" name="그림 6">
            <a:extLst>
              <a:ext uri="{FF2B5EF4-FFF2-40B4-BE49-F238E27FC236}">
                <a16:creationId xmlns:a16="http://schemas.microsoft.com/office/drawing/2014/main" id="{6867303F-4B57-7B5F-E287-EAAFB9984467}"/>
              </a:ext>
            </a:extLst>
          </p:cNvPr>
          <p:cNvPicPr>
            <a:picLocks noChangeAspect="1"/>
          </p:cNvPicPr>
          <p:nvPr/>
        </p:nvPicPr>
        <p:blipFill>
          <a:blip r:embed="rId2"/>
          <a:stretch>
            <a:fillRect/>
          </a:stretch>
        </p:blipFill>
        <p:spPr>
          <a:xfrm>
            <a:off x="4528919" y="1923840"/>
            <a:ext cx="3134162" cy="1505160"/>
          </a:xfrm>
          <a:prstGeom prst="rect">
            <a:avLst/>
          </a:prstGeom>
        </p:spPr>
      </p:pic>
    </p:spTree>
    <p:extLst>
      <p:ext uri="{BB962C8B-B14F-4D97-AF65-F5344CB8AC3E}">
        <p14:creationId xmlns:p14="http://schemas.microsoft.com/office/powerpoint/2010/main" val="122790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8DC0FC6-D33B-B576-A740-287A72F602AC}"/>
              </a:ext>
            </a:extLst>
          </p:cNvPr>
          <p:cNvSpPr>
            <a:spLocks noGrp="1"/>
          </p:cNvSpPr>
          <p:nvPr>
            <p:ph type="title"/>
          </p:nvPr>
        </p:nvSpPr>
        <p:spPr/>
        <p:txBody>
          <a:bodyPr/>
          <a:lstStyle/>
          <a:p>
            <a:r>
              <a:rPr lang="ko-KR" altLang="en-US" dirty="0" err="1"/>
              <a:t>에라토스테네스의</a:t>
            </a:r>
            <a:r>
              <a:rPr lang="ko-KR" altLang="en-US" dirty="0"/>
              <a:t> 체의 특징</a:t>
            </a:r>
          </a:p>
        </p:txBody>
      </p:sp>
      <p:sp>
        <p:nvSpPr>
          <p:cNvPr id="3" name="내용 개체 틀 2">
            <a:extLst>
              <a:ext uri="{FF2B5EF4-FFF2-40B4-BE49-F238E27FC236}">
                <a16:creationId xmlns:a16="http://schemas.microsoft.com/office/drawing/2014/main" id="{4EF10E0E-FDB3-610B-7BAA-EC018C665B62}"/>
              </a:ext>
            </a:extLst>
          </p:cNvPr>
          <p:cNvSpPr>
            <a:spLocks noGrp="1"/>
          </p:cNvSpPr>
          <p:nvPr>
            <p:ph idx="1"/>
          </p:nvPr>
        </p:nvSpPr>
        <p:spPr/>
        <p:txBody>
          <a:bodyPr/>
          <a:lstStyle/>
          <a:p>
            <a:r>
              <a:rPr lang="ko-KR" altLang="en-US" dirty="0"/>
              <a:t>빠르다</a:t>
            </a:r>
            <a:r>
              <a:rPr lang="en-US" altLang="ko-KR" dirty="0"/>
              <a:t>! O(n log </a:t>
            </a:r>
            <a:r>
              <a:rPr lang="en-US" altLang="ko-KR" dirty="0" err="1"/>
              <a:t>log</a:t>
            </a:r>
            <a:r>
              <a:rPr lang="en-US" altLang="ko-KR" dirty="0"/>
              <a:t> n)</a:t>
            </a:r>
          </a:p>
          <a:p>
            <a:endParaRPr lang="en-US" altLang="ko-KR" dirty="0"/>
          </a:p>
          <a:p>
            <a:r>
              <a:rPr lang="en-US" altLang="ko-KR" dirty="0"/>
              <a:t>Boolean </a:t>
            </a:r>
            <a:r>
              <a:rPr lang="ko-KR" altLang="en-US" dirty="0"/>
              <a:t>배열을 가짐</a:t>
            </a:r>
            <a:endParaRPr lang="en-US" altLang="ko-KR" dirty="0"/>
          </a:p>
          <a:p>
            <a:endParaRPr lang="en-US" altLang="ko-KR" dirty="0"/>
          </a:p>
          <a:p>
            <a:r>
              <a:rPr lang="en-US" altLang="ko-KR" dirty="0"/>
              <a:t>X</a:t>
            </a:r>
            <a:r>
              <a:rPr lang="ko-KR" altLang="en-US" dirty="0"/>
              <a:t>가 소수면 </a:t>
            </a:r>
            <a:r>
              <a:rPr lang="en-US" altLang="ko-KR" dirty="0"/>
              <a:t>sieve[x] = 0, </a:t>
            </a:r>
            <a:r>
              <a:rPr lang="ko-KR" altLang="en-US" dirty="0"/>
              <a:t>아니면 </a:t>
            </a:r>
            <a:r>
              <a:rPr lang="en-US" altLang="ko-KR" dirty="0"/>
              <a:t>sieve[x] = 1</a:t>
            </a:r>
            <a:endParaRPr lang="ko-KR" altLang="en-US" dirty="0"/>
          </a:p>
        </p:txBody>
      </p:sp>
    </p:spTree>
    <p:extLst>
      <p:ext uri="{BB962C8B-B14F-4D97-AF65-F5344CB8AC3E}">
        <p14:creationId xmlns:p14="http://schemas.microsoft.com/office/powerpoint/2010/main" val="14502013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C78C55-E6DD-BC13-77CE-2DED71AAC76E}"/>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8DC7BA27-899D-FDC9-342B-C3CB3C8C65BB}"/>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5555D808-0A38-94DB-5AC3-CEAC5598771E}"/>
              </a:ext>
            </a:extLst>
          </p:cNvPr>
          <p:cNvPicPr>
            <a:picLocks noChangeAspect="1"/>
          </p:cNvPicPr>
          <p:nvPr/>
        </p:nvPicPr>
        <p:blipFill>
          <a:blip r:embed="rId2"/>
          <a:stretch>
            <a:fillRect/>
          </a:stretch>
        </p:blipFill>
        <p:spPr>
          <a:xfrm>
            <a:off x="0" y="2781805"/>
            <a:ext cx="12192000" cy="1294389"/>
          </a:xfrm>
          <a:prstGeom prst="rect">
            <a:avLst/>
          </a:prstGeom>
        </p:spPr>
      </p:pic>
    </p:spTree>
    <p:extLst>
      <p:ext uri="{BB962C8B-B14F-4D97-AF65-F5344CB8AC3E}">
        <p14:creationId xmlns:p14="http://schemas.microsoft.com/office/powerpoint/2010/main" val="4165570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34780C7-724C-12D0-4135-18DF86CF3885}"/>
              </a:ext>
            </a:extLst>
          </p:cNvPr>
          <p:cNvSpPr>
            <a:spLocks noGrp="1"/>
          </p:cNvSpPr>
          <p:nvPr>
            <p:ph type="title"/>
          </p:nvPr>
        </p:nvSpPr>
        <p:spPr/>
        <p:txBody>
          <a:bodyPr/>
          <a:lstStyle/>
          <a:p>
            <a:r>
              <a:rPr lang="ko-KR" altLang="en-US" dirty="0" err="1"/>
              <a:t>에라토스테네스의</a:t>
            </a:r>
            <a:r>
              <a:rPr lang="ko-KR" altLang="en-US" dirty="0"/>
              <a:t> 체의 특징</a:t>
            </a:r>
          </a:p>
        </p:txBody>
      </p:sp>
      <p:sp>
        <p:nvSpPr>
          <p:cNvPr id="3" name="내용 개체 틀 2">
            <a:extLst>
              <a:ext uri="{FF2B5EF4-FFF2-40B4-BE49-F238E27FC236}">
                <a16:creationId xmlns:a16="http://schemas.microsoft.com/office/drawing/2014/main" id="{9B9F79A7-861E-D1A0-CFE0-5C426DA25DD4}"/>
              </a:ext>
            </a:extLst>
          </p:cNvPr>
          <p:cNvSpPr>
            <a:spLocks noGrp="1"/>
          </p:cNvSpPr>
          <p:nvPr>
            <p:ph idx="1"/>
          </p:nvPr>
        </p:nvSpPr>
        <p:spPr/>
        <p:txBody>
          <a:bodyPr/>
          <a:lstStyle/>
          <a:p>
            <a:r>
              <a:rPr lang="en-US" altLang="ko-KR" dirty="0"/>
              <a:t>2</a:t>
            </a:r>
            <a:r>
              <a:rPr lang="ko-KR" altLang="en-US" dirty="0"/>
              <a:t>부터 </a:t>
            </a:r>
            <a:r>
              <a:rPr lang="en-US" altLang="ko-KR" dirty="0"/>
              <a:t>n</a:t>
            </a:r>
            <a:r>
              <a:rPr lang="ko-KR" altLang="en-US" dirty="0"/>
              <a:t>까지의 정수를 하나씩 살펴보면서 진행하는데</a:t>
            </a:r>
            <a:r>
              <a:rPr lang="en-US" altLang="ko-KR" dirty="0"/>
              <a:t>...</a:t>
            </a:r>
          </a:p>
          <a:p>
            <a:endParaRPr lang="en-US" altLang="ko-KR" dirty="0"/>
          </a:p>
          <a:p>
            <a:r>
              <a:rPr lang="ko-KR" altLang="en-US" dirty="0"/>
              <a:t>새로운 소수 </a:t>
            </a:r>
            <a:r>
              <a:rPr lang="en-US" altLang="ko-KR" dirty="0"/>
              <a:t>x</a:t>
            </a:r>
            <a:r>
              <a:rPr lang="ko-KR" altLang="en-US" dirty="0"/>
              <a:t>를 발견하면 </a:t>
            </a:r>
            <a:r>
              <a:rPr lang="en-US" altLang="ko-KR" dirty="0">
                <a:sym typeface="Wingdings" panose="05000000000000000000" pitchFamily="2" charset="2"/>
              </a:rPr>
              <a:t> 2x, 3x, 4x</a:t>
            </a:r>
            <a:r>
              <a:rPr lang="ko-KR" altLang="en-US" dirty="0">
                <a:sym typeface="Wingdings" panose="05000000000000000000" pitchFamily="2" charset="2"/>
              </a:rPr>
              <a:t>는 소수가 아니라고 기록</a:t>
            </a:r>
            <a:endParaRPr lang="en-US" altLang="ko-KR" dirty="0"/>
          </a:p>
        </p:txBody>
      </p:sp>
      <p:pic>
        <p:nvPicPr>
          <p:cNvPr id="5" name="그림 4">
            <a:extLst>
              <a:ext uri="{FF2B5EF4-FFF2-40B4-BE49-F238E27FC236}">
                <a16:creationId xmlns:a16="http://schemas.microsoft.com/office/drawing/2014/main" id="{9ED5571B-9469-AB0C-743F-8B03488901F4}"/>
              </a:ext>
            </a:extLst>
          </p:cNvPr>
          <p:cNvPicPr>
            <a:picLocks noChangeAspect="1"/>
          </p:cNvPicPr>
          <p:nvPr/>
        </p:nvPicPr>
        <p:blipFill>
          <a:blip r:embed="rId2"/>
          <a:stretch>
            <a:fillRect/>
          </a:stretch>
        </p:blipFill>
        <p:spPr>
          <a:xfrm>
            <a:off x="446886" y="3723859"/>
            <a:ext cx="11298227" cy="2057687"/>
          </a:xfrm>
          <a:prstGeom prst="rect">
            <a:avLst/>
          </a:prstGeom>
        </p:spPr>
      </p:pic>
    </p:spTree>
    <p:extLst>
      <p:ext uri="{BB962C8B-B14F-4D97-AF65-F5344CB8AC3E}">
        <p14:creationId xmlns:p14="http://schemas.microsoft.com/office/powerpoint/2010/main" val="1518571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476F966-E796-5DB2-6329-8074515F739A}"/>
              </a:ext>
            </a:extLst>
          </p:cNvPr>
          <p:cNvSpPr>
            <a:spLocks noGrp="1"/>
          </p:cNvSpPr>
          <p:nvPr>
            <p:ph type="title"/>
          </p:nvPr>
        </p:nvSpPr>
        <p:spPr/>
        <p:txBody>
          <a:bodyPr/>
          <a:lstStyle/>
          <a:p>
            <a:r>
              <a:rPr lang="en-US" altLang="ko-KR" dirty="0"/>
              <a:t>USACO </a:t>
            </a:r>
            <a:r>
              <a:rPr lang="ko-KR" altLang="en-US" dirty="0"/>
              <a:t>세부진행과정</a:t>
            </a:r>
            <a:r>
              <a:rPr lang="en-US" altLang="ko-KR" dirty="0"/>
              <a:t>, </a:t>
            </a:r>
            <a:r>
              <a:rPr lang="ko-KR" altLang="en-US" dirty="0"/>
              <a:t>주의사항</a:t>
            </a:r>
          </a:p>
        </p:txBody>
      </p:sp>
      <p:sp>
        <p:nvSpPr>
          <p:cNvPr id="3" name="내용 개체 틀 2">
            <a:extLst>
              <a:ext uri="{FF2B5EF4-FFF2-40B4-BE49-F238E27FC236}">
                <a16:creationId xmlns:a16="http://schemas.microsoft.com/office/drawing/2014/main" id="{3A4655B8-BB7D-F536-8274-7A9B93AD1C24}"/>
              </a:ext>
            </a:extLst>
          </p:cNvPr>
          <p:cNvSpPr>
            <a:spLocks noGrp="1"/>
          </p:cNvSpPr>
          <p:nvPr>
            <p:ph idx="1"/>
          </p:nvPr>
        </p:nvSpPr>
        <p:spPr/>
        <p:txBody>
          <a:bodyPr/>
          <a:lstStyle/>
          <a:p>
            <a:r>
              <a:rPr lang="en-US" altLang="ko-KR" dirty="0"/>
              <a:t>Four times a year, with </a:t>
            </a:r>
            <a:r>
              <a:rPr lang="en-US" altLang="ko-KR" b="1" dirty="0"/>
              <a:t>December, January, February</a:t>
            </a:r>
            <a:r>
              <a:rPr lang="en-US" altLang="ko-KR" dirty="0"/>
              <a:t>, and US Open (March) contests.</a:t>
            </a:r>
          </a:p>
          <a:p>
            <a:endParaRPr lang="en-US" altLang="ko-KR" dirty="0"/>
          </a:p>
          <a:p>
            <a:r>
              <a:rPr lang="en-US" altLang="ko-KR" dirty="0"/>
              <a:t>The regular contests are four hours long, and the US Open is five hours long.</a:t>
            </a:r>
          </a:p>
          <a:p>
            <a:endParaRPr lang="en-US" altLang="ko-KR" dirty="0"/>
          </a:p>
          <a:p>
            <a:r>
              <a:rPr lang="en-US" altLang="ko-KR" dirty="0"/>
              <a:t>Scoring is out of 1000 points, with each problem being weighted equally (~333 points)</a:t>
            </a:r>
            <a:endParaRPr lang="ko-KR" altLang="en-US" dirty="0"/>
          </a:p>
        </p:txBody>
      </p:sp>
    </p:spTree>
    <p:extLst>
      <p:ext uri="{BB962C8B-B14F-4D97-AF65-F5344CB8AC3E}">
        <p14:creationId xmlns:p14="http://schemas.microsoft.com/office/powerpoint/2010/main" val="42943629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9683F46-1668-0836-D025-7D0B1D5CB3A6}"/>
              </a:ext>
            </a:extLst>
          </p:cNvPr>
          <p:cNvSpPr>
            <a:spLocks noGrp="1"/>
          </p:cNvSpPr>
          <p:nvPr>
            <p:ph type="title"/>
          </p:nvPr>
        </p:nvSpPr>
        <p:spPr/>
        <p:txBody>
          <a:bodyPr/>
          <a:lstStyle/>
          <a:p>
            <a:r>
              <a:rPr lang="en-US" altLang="ko-KR" dirty="0"/>
              <a:t>Complete Search</a:t>
            </a:r>
            <a:endParaRPr lang="ko-KR" altLang="en-US" dirty="0"/>
          </a:p>
        </p:txBody>
      </p:sp>
      <p:sp>
        <p:nvSpPr>
          <p:cNvPr id="3" name="내용 개체 틀 2">
            <a:extLst>
              <a:ext uri="{FF2B5EF4-FFF2-40B4-BE49-F238E27FC236}">
                <a16:creationId xmlns:a16="http://schemas.microsoft.com/office/drawing/2014/main" id="{D86DF6CD-455C-D895-0810-1995498231B7}"/>
              </a:ext>
            </a:extLst>
          </p:cNvPr>
          <p:cNvSpPr>
            <a:spLocks noGrp="1"/>
          </p:cNvSpPr>
          <p:nvPr>
            <p:ph idx="1"/>
          </p:nvPr>
        </p:nvSpPr>
        <p:spPr/>
        <p:txBody>
          <a:bodyPr/>
          <a:lstStyle/>
          <a:p>
            <a:r>
              <a:rPr lang="en-US" altLang="ko-KR" dirty="0"/>
              <a:t>In many problems (especially in Bronze), it’s </a:t>
            </a:r>
            <a:r>
              <a:rPr lang="en-US" altLang="ko-KR" dirty="0" err="1"/>
              <a:t>suffcient</a:t>
            </a:r>
            <a:r>
              <a:rPr lang="en-US" altLang="ko-KR" dirty="0"/>
              <a:t> to check </a:t>
            </a:r>
            <a:r>
              <a:rPr lang="en-US" altLang="ko-KR" b="1" u="sng" dirty="0"/>
              <a:t>all possible cases in the solution space</a:t>
            </a:r>
            <a:r>
              <a:rPr lang="en-US" altLang="ko-KR" dirty="0"/>
              <a:t>, whether it be all elements, all pairs of elements, or all subsets, or all permutations. Unsurprisingly, this is called </a:t>
            </a:r>
            <a:r>
              <a:rPr lang="en-US" altLang="ko-KR" b="1" i="1" u="sng" dirty="0"/>
              <a:t>complete search (or brute force), </a:t>
            </a:r>
            <a:r>
              <a:rPr lang="en-US" altLang="ko-KR" dirty="0"/>
              <a:t>because it completely searches the entire solution space.</a:t>
            </a:r>
            <a:endParaRPr lang="ko-KR" altLang="en-US" dirty="0"/>
          </a:p>
        </p:txBody>
      </p:sp>
    </p:spTree>
    <p:extLst>
      <p:ext uri="{BB962C8B-B14F-4D97-AF65-F5344CB8AC3E}">
        <p14:creationId xmlns:p14="http://schemas.microsoft.com/office/powerpoint/2010/main" val="30556006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4CB00D0-5537-59ED-5BD9-73F4666E8442}"/>
              </a:ext>
            </a:extLst>
          </p:cNvPr>
          <p:cNvSpPr>
            <a:spLocks noGrp="1"/>
          </p:cNvSpPr>
          <p:nvPr>
            <p:ph type="title"/>
          </p:nvPr>
        </p:nvSpPr>
        <p:spPr/>
        <p:txBody>
          <a:bodyPr/>
          <a:lstStyle/>
          <a:p>
            <a:r>
              <a:rPr lang="ko-KR" altLang="en-US" dirty="0"/>
              <a:t>맛보기</a:t>
            </a:r>
            <a:r>
              <a:rPr lang="en-US" altLang="ko-KR" dirty="0"/>
              <a:t>: </a:t>
            </a:r>
            <a:r>
              <a:rPr lang="ko-KR" altLang="en-US" dirty="0" err="1"/>
              <a:t>분해합</a:t>
            </a:r>
            <a:endParaRPr lang="ko-KR" altLang="en-US" dirty="0"/>
          </a:p>
        </p:txBody>
      </p:sp>
      <p:sp>
        <p:nvSpPr>
          <p:cNvPr id="3" name="내용 개체 틀 2">
            <a:extLst>
              <a:ext uri="{FF2B5EF4-FFF2-40B4-BE49-F238E27FC236}">
                <a16:creationId xmlns:a16="http://schemas.microsoft.com/office/drawing/2014/main" id="{D0AF02BB-C49F-66E5-C8BE-A92F48702C83}"/>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C7B2DA9C-24EB-9499-1ACE-3FE57BC1EAC1}"/>
              </a:ext>
            </a:extLst>
          </p:cNvPr>
          <p:cNvPicPr>
            <a:picLocks noChangeAspect="1"/>
          </p:cNvPicPr>
          <p:nvPr/>
        </p:nvPicPr>
        <p:blipFill>
          <a:blip r:embed="rId2"/>
          <a:stretch>
            <a:fillRect/>
          </a:stretch>
        </p:blipFill>
        <p:spPr>
          <a:xfrm>
            <a:off x="0" y="1290260"/>
            <a:ext cx="12192000" cy="5932107"/>
          </a:xfrm>
          <a:prstGeom prst="rect">
            <a:avLst/>
          </a:prstGeom>
        </p:spPr>
      </p:pic>
    </p:spTree>
    <p:extLst>
      <p:ext uri="{BB962C8B-B14F-4D97-AF65-F5344CB8AC3E}">
        <p14:creationId xmlns:p14="http://schemas.microsoft.com/office/powerpoint/2010/main" val="3334687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D72AA6-0309-C340-C588-10270B01CF99}"/>
              </a:ext>
            </a:extLst>
          </p:cNvPr>
          <p:cNvSpPr>
            <a:spLocks noGrp="1"/>
          </p:cNvSpPr>
          <p:nvPr>
            <p:ph type="title"/>
          </p:nvPr>
        </p:nvSpPr>
        <p:spPr/>
        <p:txBody>
          <a:bodyPr/>
          <a:lstStyle/>
          <a:p>
            <a:r>
              <a:rPr lang="en-US" altLang="ko-KR" dirty="0"/>
              <a:t>Basic Complete Search</a:t>
            </a:r>
            <a:endParaRPr lang="ko-KR" altLang="en-US" dirty="0"/>
          </a:p>
        </p:txBody>
      </p:sp>
      <p:sp>
        <p:nvSpPr>
          <p:cNvPr id="3" name="내용 개체 틀 2">
            <a:extLst>
              <a:ext uri="{FF2B5EF4-FFF2-40B4-BE49-F238E27FC236}">
                <a16:creationId xmlns:a16="http://schemas.microsoft.com/office/drawing/2014/main" id="{BD476837-04AD-9CF9-ACDB-54D0F64F1782}"/>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E93EDFDE-818A-A6D2-B1FF-E9D51D25CE10}"/>
              </a:ext>
            </a:extLst>
          </p:cNvPr>
          <p:cNvPicPr>
            <a:picLocks noChangeAspect="1"/>
          </p:cNvPicPr>
          <p:nvPr/>
        </p:nvPicPr>
        <p:blipFill>
          <a:blip r:embed="rId2"/>
          <a:stretch>
            <a:fillRect/>
          </a:stretch>
        </p:blipFill>
        <p:spPr>
          <a:xfrm>
            <a:off x="585018" y="1700685"/>
            <a:ext cx="11021963" cy="4601217"/>
          </a:xfrm>
          <a:prstGeom prst="rect">
            <a:avLst/>
          </a:prstGeom>
        </p:spPr>
      </p:pic>
    </p:spTree>
    <p:extLst>
      <p:ext uri="{BB962C8B-B14F-4D97-AF65-F5344CB8AC3E}">
        <p14:creationId xmlns:p14="http://schemas.microsoft.com/office/powerpoint/2010/main" val="23577585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DEFAB82-B89E-CEB4-70BE-560B6833F155}"/>
              </a:ext>
            </a:extLst>
          </p:cNvPr>
          <p:cNvSpPr>
            <a:spLocks noGrp="1"/>
          </p:cNvSpPr>
          <p:nvPr>
            <p:ph type="title"/>
          </p:nvPr>
        </p:nvSpPr>
        <p:spPr/>
        <p:txBody>
          <a:bodyPr/>
          <a:lstStyle/>
          <a:p>
            <a:r>
              <a:rPr lang="en-US" altLang="ko-KR" dirty="0"/>
              <a:t>HW</a:t>
            </a:r>
            <a:endParaRPr lang="ko-KR" altLang="en-US" dirty="0"/>
          </a:p>
        </p:txBody>
      </p:sp>
      <p:sp>
        <p:nvSpPr>
          <p:cNvPr id="3" name="내용 개체 틀 2">
            <a:extLst>
              <a:ext uri="{FF2B5EF4-FFF2-40B4-BE49-F238E27FC236}">
                <a16:creationId xmlns:a16="http://schemas.microsoft.com/office/drawing/2014/main" id="{AB3B6F5D-4557-276C-0E33-D7FBBAC2AF14}"/>
              </a:ext>
            </a:extLst>
          </p:cNvPr>
          <p:cNvSpPr>
            <a:spLocks noGrp="1"/>
          </p:cNvSpPr>
          <p:nvPr>
            <p:ph idx="1"/>
          </p:nvPr>
        </p:nvSpPr>
        <p:spPr/>
        <p:txBody>
          <a:bodyPr/>
          <a:lstStyle/>
          <a:p>
            <a:r>
              <a:rPr lang="en-US" altLang="ko-KR" dirty="0"/>
              <a:t>USACO 2020 February Contest, Bronze   Problem 1. Triangles</a:t>
            </a:r>
          </a:p>
          <a:p>
            <a:endParaRPr lang="en-US" altLang="ko-KR" dirty="0"/>
          </a:p>
          <a:p>
            <a:r>
              <a:rPr lang="en-US" altLang="ko-KR" dirty="0"/>
              <a:t>USACO 2016 February Contest, Bronze   Problem 1. Milk Pails</a:t>
            </a:r>
          </a:p>
          <a:p>
            <a:endParaRPr lang="en-US" altLang="ko-KR" dirty="0"/>
          </a:p>
          <a:p>
            <a:r>
              <a:rPr lang="en-US" altLang="ko-KR" dirty="0" err="1"/>
              <a:t>Codeforces</a:t>
            </a:r>
            <a:r>
              <a:rPr lang="en-US" altLang="ko-KR" dirty="0"/>
              <a:t> 1555A, </a:t>
            </a:r>
            <a:r>
              <a:rPr lang="en-US" altLang="ko-KR" dirty="0" err="1"/>
              <a:t>PizzaForces</a:t>
            </a:r>
            <a:endParaRPr lang="en-US" altLang="ko-KR" dirty="0"/>
          </a:p>
          <a:p>
            <a:endParaRPr lang="en-US" altLang="ko-KR" dirty="0"/>
          </a:p>
          <a:p>
            <a:endParaRPr lang="en-US" altLang="ko-KR" dirty="0"/>
          </a:p>
          <a:p>
            <a:endParaRPr lang="en-US" altLang="ko-KR" dirty="0"/>
          </a:p>
          <a:p>
            <a:endParaRPr lang="en-US" altLang="ko-KR" dirty="0"/>
          </a:p>
          <a:p>
            <a:endParaRPr lang="ko-KR" altLang="en-US" dirty="0"/>
          </a:p>
        </p:txBody>
      </p:sp>
    </p:spTree>
    <p:extLst>
      <p:ext uri="{BB962C8B-B14F-4D97-AF65-F5344CB8AC3E}">
        <p14:creationId xmlns:p14="http://schemas.microsoft.com/office/powerpoint/2010/main" val="442231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E63FC11-2EA9-C831-1DFC-A52C0C79C936}"/>
              </a:ext>
            </a:extLst>
          </p:cNvPr>
          <p:cNvSpPr>
            <a:spLocks noGrp="1"/>
          </p:cNvSpPr>
          <p:nvPr>
            <p:ph type="title"/>
          </p:nvPr>
        </p:nvSpPr>
        <p:spPr/>
        <p:txBody>
          <a:bodyPr/>
          <a:lstStyle/>
          <a:p>
            <a:r>
              <a:rPr lang="en-US" altLang="ko-KR" dirty="0"/>
              <a:t>Complete Search with Recursion</a:t>
            </a:r>
            <a:endParaRPr lang="ko-KR" altLang="en-US" dirty="0"/>
          </a:p>
        </p:txBody>
      </p:sp>
      <p:sp>
        <p:nvSpPr>
          <p:cNvPr id="3" name="내용 개체 틀 2">
            <a:extLst>
              <a:ext uri="{FF2B5EF4-FFF2-40B4-BE49-F238E27FC236}">
                <a16:creationId xmlns:a16="http://schemas.microsoft.com/office/drawing/2014/main" id="{A885F760-81D7-EB3F-5914-7ADE1592FD38}"/>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20308009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F826D6-B898-F51F-96BB-02D3E5ADBD0C}"/>
              </a:ext>
            </a:extLst>
          </p:cNvPr>
          <p:cNvSpPr>
            <a:spLocks noGrp="1"/>
          </p:cNvSpPr>
          <p:nvPr>
            <p:ph type="title"/>
          </p:nvPr>
        </p:nvSpPr>
        <p:spPr/>
        <p:txBody>
          <a:bodyPr/>
          <a:lstStyle/>
          <a:p>
            <a:r>
              <a:rPr lang="en-US" altLang="ko-KR" dirty="0"/>
              <a:t>Introduction to Sorting</a:t>
            </a:r>
            <a:endParaRPr lang="ko-KR" altLang="en-US" dirty="0"/>
          </a:p>
        </p:txBody>
      </p:sp>
      <p:sp>
        <p:nvSpPr>
          <p:cNvPr id="3" name="내용 개체 틀 2">
            <a:extLst>
              <a:ext uri="{FF2B5EF4-FFF2-40B4-BE49-F238E27FC236}">
                <a16:creationId xmlns:a16="http://schemas.microsoft.com/office/drawing/2014/main" id="{42795B2D-54A9-2C13-682B-8170AD861F94}"/>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37588877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59EE794-C373-EC9D-183F-03529D3E23A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8" name="TextBox 18"/>
          <p:cNvSpPr txBox="1"/>
          <p:nvPr/>
        </p:nvSpPr>
        <p:spPr>
          <a:xfrm>
            <a:off x="0" y="3233289"/>
            <a:ext cx="12192000" cy="530915"/>
          </a:xfrm>
          <a:prstGeom prst="rect">
            <a:avLst/>
          </a:prstGeom>
        </p:spPr>
        <p:txBody>
          <a:bodyPr wrap="square" lIns="0" tIns="0" rIns="0" bIns="0" rtlCol="0" anchor="t">
            <a:spAutoFit/>
          </a:bodyPr>
          <a:lstStyle/>
          <a:p>
            <a:pPr algn="ctr">
              <a:lnSpc>
                <a:spcPts val="3560"/>
              </a:lnSpc>
            </a:pPr>
            <a:r>
              <a:rPr lang="en-US" sz="6000" dirty="0">
                <a:solidFill>
                  <a:srgbClr val="3E67C8"/>
                </a:solidFill>
                <a:latin typeface="210 만복이 R" panose="02020603020101020101" pitchFamily="18" charset="-127"/>
                <a:ea typeface="210 만복이 R" panose="02020603020101020101" pitchFamily="18" charset="-127"/>
                <a:cs typeface="Montserrat Semi-Bold"/>
                <a:sym typeface="Montserrat Semi-Bold"/>
              </a:rPr>
              <a:t>Selection Sort</a:t>
            </a:r>
          </a:p>
        </p:txBody>
      </p:sp>
      <p:sp>
        <p:nvSpPr>
          <p:cNvPr id="19" name="TextBox 19"/>
          <p:cNvSpPr txBox="1"/>
          <p:nvPr/>
        </p:nvSpPr>
        <p:spPr>
          <a:xfrm>
            <a:off x="3875120" y="1998974"/>
            <a:ext cx="4441759" cy="761362"/>
          </a:xfrm>
          <a:prstGeom prst="rect">
            <a:avLst/>
          </a:prstGeom>
        </p:spPr>
        <p:txBody>
          <a:bodyPr lIns="0" tIns="0" rIns="0" bIns="0" rtlCol="0" anchor="t">
            <a:spAutoFit/>
          </a:bodyPr>
          <a:lstStyle/>
          <a:p>
            <a:pPr algn="ctr">
              <a:lnSpc>
                <a:spcPts val="5050"/>
              </a:lnSpc>
            </a:pPr>
            <a:r>
              <a:rPr lang="en-US" sz="8800" dirty="0" err="1">
                <a:solidFill>
                  <a:srgbClr val="3E67C8"/>
                </a:solidFill>
                <a:latin typeface="210 만복이 R" panose="02020603020101020101" pitchFamily="18" charset="-127"/>
                <a:ea typeface="210 만복이 R" panose="02020603020101020101" pitchFamily="18" charset="-127"/>
                <a:cs typeface="Montserrat Ultra-Bold"/>
                <a:sym typeface="Montserrat Ultra-Bold"/>
              </a:rPr>
              <a:t>선택</a:t>
            </a:r>
            <a:r>
              <a:rPr lang="en-US" sz="8800" dirty="0">
                <a:solidFill>
                  <a:srgbClr val="3E67C8"/>
                </a:solidFill>
                <a:latin typeface="210 만복이 R" panose="02020603020101020101" pitchFamily="18" charset="-127"/>
                <a:ea typeface="210 만복이 R" panose="02020603020101020101" pitchFamily="18" charset="-127"/>
                <a:cs typeface="Montserrat Ultra-Bold"/>
                <a:sym typeface="Montserrat Ultra-Bold"/>
              </a:rPr>
              <a:t> </a:t>
            </a:r>
            <a:r>
              <a:rPr lang="en-US" sz="8800" dirty="0" err="1">
                <a:solidFill>
                  <a:srgbClr val="3E67C8"/>
                </a:solidFill>
                <a:latin typeface="210 만복이 R" panose="02020603020101020101" pitchFamily="18" charset="-127"/>
                <a:ea typeface="210 만복이 R" panose="02020603020101020101" pitchFamily="18" charset="-127"/>
                <a:cs typeface="Montserrat Ultra-Bold"/>
                <a:sym typeface="Montserrat Ultra-Bold"/>
              </a:rPr>
              <a:t>정렬</a:t>
            </a:r>
            <a:endParaRPr lang="en-US" sz="8800" dirty="0">
              <a:solidFill>
                <a:srgbClr val="3E67C8"/>
              </a:solidFill>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a:lnSpc>
                <a:spcPts val="1741"/>
              </a:lnSpc>
            </a:pPr>
            <a:r>
              <a:rPr lang="en-US" sz="2000" dirty="0">
                <a:solidFill>
                  <a:srgbClr val="006CCD"/>
                </a:solidFill>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algn="ctr">
              <a:lnSpc>
                <a:spcPts val="1870"/>
              </a:lnSpc>
            </a:pPr>
            <a:r>
              <a:rPr lang="en-US" sz="2800" dirty="0">
                <a:solidFill>
                  <a:srgbClr val="3E67C8"/>
                </a:solidFill>
                <a:latin typeface="210 만복이 R" panose="02020603020101020101" pitchFamily="18" charset="-127"/>
                <a:ea typeface="210 만복이 R" panose="02020603020101020101" pitchFamily="18" charset="-127"/>
                <a:cs typeface="Montserrat"/>
                <a:sym typeface="Montserrat"/>
              </a:rPr>
              <a:t>Algorithm - Sorting1</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a:lnSpc>
                <a:spcPts val="1741"/>
              </a:lnSpc>
            </a:pPr>
            <a:r>
              <a:rPr lang="en-US" sz="2000" dirty="0">
                <a:solidFill>
                  <a:srgbClr val="006CCD"/>
                </a:solidFill>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algn="ctr">
              <a:lnSpc>
                <a:spcPts val="5050"/>
              </a:lnSpc>
            </a:pPr>
            <a:r>
              <a:rPr lang="en-US" sz="5674" dirty="0" err="1">
                <a:solidFill>
                  <a:srgbClr val="3E67C8"/>
                </a:solidFill>
                <a:latin typeface="210 만복이 R" panose="02020603020101020101" pitchFamily="18" charset="-127"/>
                <a:ea typeface="210 만복이 R" panose="02020603020101020101" pitchFamily="18" charset="-127"/>
                <a:cs typeface="Montserrat Ultra-Bold"/>
                <a:sym typeface="Montserrat Ultra-Bold"/>
              </a:rPr>
              <a:t>선택</a:t>
            </a:r>
            <a:r>
              <a:rPr lang="en-US" sz="5674" dirty="0">
                <a:solidFill>
                  <a:srgbClr val="3E67C8"/>
                </a:solidFill>
                <a:latin typeface="210 만복이 R" panose="02020603020101020101" pitchFamily="18" charset="-127"/>
                <a:ea typeface="210 만복이 R" panose="02020603020101020101" pitchFamily="18" charset="-127"/>
                <a:cs typeface="Montserrat Ultra-Bold"/>
                <a:sym typeface="Montserrat Ultra-Bold"/>
              </a:rPr>
              <a:t> </a:t>
            </a:r>
            <a:r>
              <a:rPr lang="en-US" sz="5674" dirty="0" err="1">
                <a:solidFill>
                  <a:srgbClr val="3E67C8"/>
                </a:solidFill>
                <a:latin typeface="210 만복이 R" panose="02020603020101020101" pitchFamily="18" charset="-127"/>
                <a:ea typeface="210 만복이 R" panose="02020603020101020101" pitchFamily="18" charset="-127"/>
                <a:cs typeface="Montserrat Ultra-Bold"/>
                <a:sym typeface="Montserrat Ultra-Bold"/>
              </a:rPr>
              <a:t>정렬이란</a:t>
            </a:r>
            <a:r>
              <a:rPr lang="en-US" sz="5674" dirty="0">
                <a:solidFill>
                  <a:srgbClr val="3E67C8"/>
                </a:solidFill>
                <a:latin typeface="210 만복이 R" panose="02020603020101020101" pitchFamily="18" charset="-127"/>
                <a:ea typeface="210 만복이 R" panose="02020603020101020101" pitchFamily="18" charset="-127"/>
                <a:cs typeface="Montserrat Ultra-Bold"/>
                <a:sym typeface="Montserrat Ultra-Bold"/>
              </a:rPr>
              <a:t>?</a:t>
            </a:r>
          </a:p>
        </p:txBody>
      </p:sp>
      <p:sp>
        <p:nvSpPr>
          <p:cNvPr id="22" name="TextBox 22"/>
          <p:cNvSpPr txBox="1"/>
          <p:nvPr/>
        </p:nvSpPr>
        <p:spPr>
          <a:xfrm>
            <a:off x="1231770" y="2431142"/>
            <a:ext cx="9728458" cy="2868478"/>
          </a:xfrm>
          <a:prstGeom prst="rect">
            <a:avLst/>
          </a:prstGeom>
        </p:spPr>
        <p:txBody>
          <a:bodyPr wrap="square" lIns="0" tIns="0" rIns="0" bIns="0" rtlCol="0" anchor="t">
            <a:spAutoFit/>
          </a:bodyPr>
          <a:lstStyle/>
          <a:p>
            <a:pPr marL="478839" lvl="1" indent="-239419">
              <a:lnSpc>
                <a:spcPct val="150000"/>
              </a:lnSpc>
              <a:buFont typeface="Arial"/>
              <a:buChar char="•"/>
            </a:pP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제자리</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정렬</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알고리즘</a:t>
            </a:r>
            <a:endPar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endParaRPr>
          </a:p>
          <a:p>
            <a:pPr marL="783654" lvl="2" indent="-239419">
              <a:lnSpc>
                <a:spcPct val="150000"/>
              </a:lnSpc>
              <a:buFont typeface="Arial"/>
              <a:buChar char="•"/>
            </a:pP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입력</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배열</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이외에</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다른</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추가</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메모리</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필요X</a:t>
            </a:r>
            <a:endPar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endParaRPr>
          </a:p>
          <a:p>
            <a:pPr marL="478839" lvl="1" indent="-239419">
              <a:lnSpc>
                <a:spcPct val="150000"/>
              </a:lnSpc>
              <a:buFont typeface="Arial"/>
              <a:buChar char="•"/>
            </a:pP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알맞은</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순서에</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어떤</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자료를</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넣을지</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찾아</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교체시키는</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알고리즘</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p>
          <a:p>
            <a:pPr marL="478839" lvl="1" indent="-239419">
              <a:lnSpc>
                <a:spcPct val="150000"/>
              </a:lnSpc>
              <a:buFont typeface="Arial"/>
              <a:buChar char="•"/>
            </a:pP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O(n^2)</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7" name="Freeform 17"/>
          <p:cNvSpPr/>
          <p:nvPr/>
        </p:nvSpPr>
        <p:spPr>
          <a:xfrm>
            <a:off x="6565304" y="423537"/>
            <a:ext cx="4457192" cy="6220705"/>
          </a:xfrm>
          <a:custGeom>
            <a:avLst/>
            <a:gdLst/>
            <a:ahLst/>
            <a:cxnLst/>
            <a:rect l="l" t="t" r="r" b="b"/>
            <a:pathLst>
              <a:path w="5384341" h="7514686">
                <a:moveTo>
                  <a:pt x="0" y="0"/>
                </a:moveTo>
                <a:lnTo>
                  <a:pt x="5384341" y="0"/>
                </a:lnTo>
                <a:lnTo>
                  <a:pt x="5384341" y="7514686"/>
                </a:lnTo>
                <a:lnTo>
                  <a:pt x="0" y="7514686"/>
                </a:lnTo>
                <a:lnTo>
                  <a:pt x="0" y="0"/>
                </a:lnTo>
                <a:close/>
              </a:path>
            </a:pathLst>
          </a:custGeom>
          <a:blipFill>
            <a:blip r:embed="rId3"/>
            <a:stretch>
              <a:fillRect/>
            </a:stretch>
          </a:blipFill>
        </p:spPr>
      </p:sp>
      <p:sp>
        <p:nvSpPr>
          <p:cNvPr id="19" name="TextBox 19"/>
          <p:cNvSpPr txBox="1"/>
          <p:nvPr/>
        </p:nvSpPr>
        <p:spPr>
          <a:xfrm>
            <a:off x="754898" y="647700"/>
            <a:ext cx="1427797" cy="225062"/>
          </a:xfrm>
          <a:prstGeom prst="rect">
            <a:avLst/>
          </a:prstGeom>
        </p:spPr>
        <p:txBody>
          <a:bodyPr lIns="0" tIns="0" rIns="0" bIns="0" rtlCol="0" anchor="t">
            <a:spAutoFit/>
          </a:bodyPr>
          <a:lstStyle/>
          <a:p>
            <a:pPr>
              <a:lnSpc>
                <a:spcPts val="1741"/>
              </a:lnSpc>
            </a:pPr>
            <a:r>
              <a:rPr lang="en-US" sz="2000" dirty="0">
                <a:solidFill>
                  <a:srgbClr val="006CCD"/>
                </a:solidFill>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7" y="1594481"/>
            <a:ext cx="5270040" cy="665182"/>
          </a:xfrm>
          <a:prstGeom prst="rect">
            <a:avLst/>
          </a:prstGeom>
        </p:spPr>
        <p:txBody>
          <a:bodyPr lIns="0" tIns="0" rIns="0" bIns="0" rtlCol="0" anchor="t">
            <a:spAutoFit/>
          </a:bodyPr>
          <a:lstStyle/>
          <a:p>
            <a:pPr>
              <a:lnSpc>
                <a:spcPts val="5050"/>
              </a:lnSpc>
            </a:pPr>
            <a:r>
              <a:rPr lang="en-US" sz="5674">
                <a:solidFill>
                  <a:srgbClr val="3E67C8"/>
                </a:solidFill>
                <a:latin typeface="210 만복이 R" panose="02020603020101020101" pitchFamily="18" charset="-127"/>
                <a:ea typeface="210 만복이 R" panose="02020603020101020101" pitchFamily="18" charset="-127"/>
                <a:cs typeface="Montserrat Ultra-Bold"/>
                <a:sym typeface="Montserrat Ultra-Bold"/>
              </a:rPr>
              <a:t>선택 정렬 과정</a:t>
            </a:r>
          </a:p>
        </p:txBody>
      </p:sp>
      <p:sp>
        <p:nvSpPr>
          <p:cNvPr id="25" name="TextBox 25"/>
          <p:cNvSpPr txBox="1"/>
          <p:nvPr/>
        </p:nvSpPr>
        <p:spPr>
          <a:xfrm>
            <a:off x="747502" y="2400254"/>
            <a:ext cx="5546099" cy="2705356"/>
          </a:xfrm>
          <a:prstGeom prst="rect">
            <a:avLst/>
          </a:prstGeom>
        </p:spPr>
        <p:txBody>
          <a:bodyPr lIns="0" tIns="0" rIns="0" bIns="0" rtlCol="0" anchor="t">
            <a:spAutoFit/>
          </a:bodyPr>
          <a:lstStyle/>
          <a:p>
            <a:pPr algn="l">
              <a:lnSpc>
                <a:spcPct val="150000"/>
              </a:lnSpc>
            </a:pP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[1]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주어진</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배열</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중에서</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최솟값을</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찾기</a:t>
            </a:r>
            <a:endPar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endParaRPr>
          </a:p>
          <a:p>
            <a:pPr algn="l">
              <a:lnSpc>
                <a:spcPct val="150000"/>
              </a:lnSpc>
            </a:pP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[2] 그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값을</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맨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앞에</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위치한</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값과</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교체</a:t>
            </a:r>
            <a:endPar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endParaRPr>
          </a:p>
          <a:p>
            <a:pPr algn="l">
              <a:lnSpc>
                <a:spcPct val="150000"/>
              </a:lnSpc>
            </a:pP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[3] 맨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처음</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위치를</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뺀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나머지</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배열을</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같은</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방법으로</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정렬</a:t>
            </a:r>
            <a:endPar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endParaRPr>
          </a:p>
          <a:p>
            <a:pPr algn="l">
              <a:lnSpc>
                <a:spcPct val="150000"/>
              </a:lnSpc>
            </a:pP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[4]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하나의</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원소만</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남을</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때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까지</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위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과정</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반복</a:t>
            </a:r>
            <a:endPar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2">
            <a:extLst>
              <a:ext uri="{FF2B5EF4-FFF2-40B4-BE49-F238E27FC236}">
                <a16:creationId xmlns:a16="http://schemas.microsoft.com/office/drawing/2014/main" id="{13F1F1B0-9EB4-74DE-68A8-F1417918718C}"/>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7" name="Freeform 17"/>
          <p:cNvSpPr/>
          <p:nvPr/>
        </p:nvSpPr>
        <p:spPr>
          <a:xfrm>
            <a:off x="6293601" y="1282148"/>
            <a:ext cx="5688941" cy="5024539"/>
          </a:xfrm>
          <a:custGeom>
            <a:avLst/>
            <a:gdLst/>
            <a:ahLst/>
            <a:cxnLst/>
            <a:rect l="l" t="t" r="r" b="b"/>
            <a:pathLst>
              <a:path w="7531402" h="6651822">
                <a:moveTo>
                  <a:pt x="0" y="0"/>
                </a:moveTo>
                <a:lnTo>
                  <a:pt x="7531402" y="0"/>
                </a:lnTo>
                <a:lnTo>
                  <a:pt x="7531402" y="6651823"/>
                </a:lnTo>
                <a:lnTo>
                  <a:pt x="0" y="6651823"/>
                </a:lnTo>
                <a:lnTo>
                  <a:pt x="0" y="0"/>
                </a:lnTo>
                <a:close/>
              </a:path>
            </a:pathLst>
          </a:custGeom>
          <a:blipFill>
            <a:blip r:embed="rId3"/>
            <a:stretch>
              <a:fillRect/>
            </a:stretch>
          </a:blipFill>
        </p:spPr>
      </p:sp>
      <p:sp>
        <p:nvSpPr>
          <p:cNvPr id="19" name="TextBox 19"/>
          <p:cNvSpPr txBox="1"/>
          <p:nvPr/>
        </p:nvSpPr>
        <p:spPr>
          <a:xfrm>
            <a:off x="754898" y="647700"/>
            <a:ext cx="1427797" cy="225062"/>
          </a:xfrm>
          <a:prstGeom prst="rect">
            <a:avLst/>
          </a:prstGeom>
        </p:spPr>
        <p:txBody>
          <a:bodyPr lIns="0" tIns="0" rIns="0" bIns="0" rtlCol="0" anchor="t">
            <a:spAutoFit/>
          </a:bodyPr>
          <a:lstStyle/>
          <a:p>
            <a:pPr>
              <a:lnSpc>
                <a:spcPts val="1741"/>
              </a:lnSpc>
            </a:pPr>
            <a:r>
              <a:rPr lang="en-US" sz="2000" dirty="0">
                <a:solidFill>
                  <a:srgbClr val="006CCD"/>
                </a:solidFill>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7" y="1594481"/>
            <a:ext cx="5270040" cy="665182"/>
          </a:xfrm>
          <a:prstGeom prst="rect">
            <a:avLst/>
          </a:prstGeom>
        </p:spPr>
        <p:txBody>
          <a:bodyPr lIns="0" tIns="0" rIns="0" bIns="0" rtlCol="0" anchor="t">
            <a:spAutoFit/>
          </a:bodyPr>
          <a:lstStyle/>
          <a:p>
            <a:pPr>
              <a:lnSpc>
                <a:spcPts val="5050"/>
              </a:lnSpc>
            </a:pPr>
            <a:r>
              <a:rPr lang="en-US" sz="5674">
                <a:solidFill>
                  <a:srgbClr val="3E67C8"/>
                </a:solidFill>
                <a:latin typeface="210 만복이 R" panose="02020603020101020101" pitchFamily="18" charset="-127"/>
                <a:ea typeface="210 만복이 R" panose="02020603020101020101" pitchFamily="18" charset="-127"/>
                <a:cs typeface="Montserrat Ultra-Bold"/>
                <a:sym typeface="Montserrat Ultra-Bold"/>
              </a:rPr>
              <a:t>선택 정렬 코드</a:t>
            </a:r>
          </a:p>
        </p:txBody>
      </p:sp>
      <p:sp>
        <p:nvSpPr>
          <p:cNvPr id="26" name="TextBox 26"/>
          <p:cNvSpPr txBox="1"/>
          <p:nvPr/>
        </p:nvSpPr>
        <p:spPr>
          <a:xfrm>
            <a:off x="478839" y="2384308"/>
            <a:ext cx="5718761" cy="3899016"/>
          </a:xfrm>
          <a:prstGeom prst="rect">
            <a:avLst/>
          </a:prstGeom>
        </p:spPr>
        <p:txBody>
          <a:bodyPr wrap="square" lIns="0" tIns="0" rIns="0" bIns="0" rtlCol="0" anchor="t">
            <a:spAutoFit/>
          </a:bodyPr>
          <a:lstStyle/>
          <a:p>
            <a:pPr algn="l">
              <a:lnSpc>
                <a:spcPct val="120000"/>
              </a:lnSpc>
            </a:pPr>
            <a:r>
              <a:rPr lang="en-US" sz="2667" dirty="0">
                <a:solidFill>
                  <a:srgbClr val="3E67C8"/>
                </a:solidFill>
                <a:latin typeface="210 만복이 R" panose="02020603020101020101" pitchFamily="18" charset="-127"/>
                <a:ea typeface="210 만복이 R" panose="02020603020101020101" pitchFamily="18" charset="-127"/>
                <a:sym typeface="Montserrat"/>
              </a:rPr>
              <a:t>1: </a:t>
            </a:r>
            <a:r>
              <a:rPr lang="en-US" sz="2667" dirty="0" err="1">
                <a:solidFill>
                  <a:srgbClr val="3E67C8"/>
                </a:solidFill>
                <a:latin typeface="210 만복이 R" panose="02020603020101020101" pitchFamily="18" charset="-127"/>
                <a:ea typeface="210 만복이 R" panose="02020603020101020101" pitchFamily="18" charset="-127"/>
                <a:sym typeface="Montserrat"/>
              </a:rPr>
              <a:t>배열</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크기</a:t>
            </a:r>
            <a:endParaRPr lang="en-US" sz="2667" dirty="0">
              <a:solidFill>
                <a:srgbClr val="3E67C8"/>
              </a:solidFill>
              <a:latin typeface="210 만복이 R" panose="02020603020101020101" pitchFamily="18" charset="-127"/>
              <a:ea typeface="210 만복이 R" panose="02020603020101020101" pitchFamily="18" charset="-127"/>
              <a:sym typeface="Montserrat"/>
            </a:endParaRPr>
          </a:p>
          <a:p>
            <a:pPr algn="l">
              <a:lnSpc>
                <a:spcPct val="120000"/>
              </a:lnSpc>
            </a:pPr>
            <a:r>
              <a:rPr lang="en-US" sz="2667" dirty="0">
                <a:solidFill>
                  <a:srgbClr val="3E67C8"/>
                </a:solidFill>
                <a:latin typeface="210 만복이 R" panose="02020603020101020101" pitchFamily="18" charset="-127"/>
                <a:ea typeface="210 만복이 R" panose="02020603020101020101" pitchFamily="18" charset="-127"/>
                <a:sym typeface="Montserrat"/>
              </a:rPr>
              <a:t>2: </a:t>
            </a:r>
            <a:r>
              <a:rPr lang="en-US" sz="2667" dirty="0" err="1">
                <a:solidFill>
                  <a:srgbClr val="3E67C8"/>
                </a:solidFill>
                <a:latin typeface="210 만복이 R" panose="02020603020101020101" pitchFamily="18" charset="-127"/>
                <a:ea typeface="210 만복이 R" panose="02020603020101020101" pitchFamily="18" charset="-127"/>
                <a:sym typeface="Montserrat"/>
              </a:rPr>
              <a:t>배열</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입력</a:t>
            </a:r>
            <a:endParaRPr lang="en-US" sz="2667" dirty="0">
              <a:solidFill>
                <a:srgbClr val="3E67C8"/>
              </a:solidFill>
              <a:latin typeface="210 만복이 R" panose="02020603020101020101" pitchFamily="18" charset="-127"/>
              <a:ea typeface="210 만복이 R" panose="02020603020101020101" pitchFamily="18" charset="-127"/>
              <a:sym typeface="Montserrat"/>
            </a:endParaRPr>
          </a:p>
          <a:p>
            <a:pPr algn="l">
              <a:lnSpc>
                <a:spcPct val="120000"/>
              </a:lnSpc>
            </a:pPr>
            <a:r>
              <a:rPr lang="en-US" sz="2667" dirty="0">
                <a:solidFill>
                  <a:srgbClr val="3E67C8"/>
                </a:solidFill>
                <a:latin typeface="210 만복이 R" panose="02020603020101020101" pitchFamily="18" charset="-127"/>
                <a:ea typeface="210 만복이 R" panose="02020603020101020101" pitchFamily="18" charset="-127"/>
                <a:sym typeface="Montserrat"/>
              </a:rPr>
              <a:t>4: </a:t>
            </a:r>
            <a:r>
              <a:rPr lang="en-US" sz="2667" dirty="0" err="1">
                <a:solidFill>
                  <a:srgbClr val="3E67C8"/>
                </a:solidFill>
                <a:latin typeface="210 만복이 R" panose="02020603020101020101" pitchFamily="18" charset="-127"/>
                <a:ea typeface="210 만복이 R" panose="02020603020101020101" pitchFamily="18" charset="-127"/>
                <a:sym typeface="Montserrat"/>
              </a:rPr>
              <a:t>반복문</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실행</a:t>
            </a:r>
            <a:r>
              <a:rPr lang="en-US" sz="2667" dirty="0">
                <a:solidFill>
                  <a:srgbClr val="3E67C8"/>
                </a:solidFill>
                <a:latin typeface="210 만복이 R" panose="02020603020101020101" pitchFamily="18" charset="-127"/>
                <a:ea typeface="210 만복이 R" panose="02020603020101020101" pitchFamily="18" charset="-127"/>
                <a:sym typeface="Montserrat"/>
              </a:rPr>
              <a:t> (n-1 인 </a:t>
            </a:r>
            <a:r>
              <a:rPr lang="en-US" sz="2667" dirty="0" err="1">
                <a:solidFill>
                  <a:srgbClr val="3E67C8"/>
                </a:solidFill>
                <a:latin typeface="210 만복이 R" panose="02020603020101020101" pitchFamily="18" charset="-127"/>
                <a:ea typeface="210 만복이 R" panose="02020603020101020101" pitchFamily="18" charset="-127"/>
                <a:sym typeface="Montserrat"/>
              </a:rPr>
              <a:t>이유는</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마지막</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숫자는</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알아서</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정렬되기</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때문</a:t>
            </a:r>
            <a:r>
              <a:rPr lang="en-US" sz="2667" dirty="0">
                <a:solidFill>
                  <a:srgbClr val="3E67C8"/>
                </a:solidFill>
                <a:latin typeface="210 만복이 R" panose="02020603020101020101" pitchFamily="18" charset="-127"/>
                <a:ea typeface="210 만복이 R" panose="02020603020101020101" pitchFamily="18" charset="-127"/>
                <a:sym typeface="Montserrat"/>
              </a:rPr>
              <a:t>)</a:t>
            </a:r>
          </a:p>
          <a:p>
            <a:pPr algn="l">
              <a:lnSpc>
                <a:spcPct val="120000"/>
              </a:lnSpc>
            </a:pPr>
            <a:r>
              <a:rPr lang="en-US" sz="2667" dirty="0">
                <a:solidFill>
                  <a:srgbClr val="3E67C8"/>
                </a:solidFill>
                <a:latin typeface="210 만복이 R" panose="02020603020101020101" pitchFamily="18" charset="-127"/>
                <a:ea typeface="210 만복이 R" panose="02020603020101020101" pitchFamily="18" charset="-127"/>
                <a:sym typeface="Montserrat"/>
              </a:rPr>
              <a:t>5: </a:t>
            </a:r>
            <a:r>
              <a:rPr lang="en-US" sz="2667" dirty="0" err="1">
                <a:solidFill>
                  <a:srgbClr val="3E67C8"/>
                </a:solidFill>
                <a:latin typeface="210 만복이 R" panose="02020603020101020101" pitchFamily="18" charset="-127"/>
                <a:ea typeface="210 만복이 R" panose="02020603020101020101" pitchFamily="18" charset="-127"/>
                <a:sym typeface="Montserrat"/>
              </a:rPr>
              <a:t>최소를</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자기</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자신으로</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설정</a:t>
            </a:r>
            <a:endParaRPr lang="en-US" sz="2667" dirty="0">
              <a:solidFill>
                <a:srgbClr val="3E67C8"/>
              </a:solidFill>
              <a:latin typeface="210 만복이 R" panose="02020603020101020101" pitchFamily="18" charset="-127"/>
              <a:ea typeface="210 만복이 R" panose="02020603020101020101" pitchFamily="18" charset="-127"/>
              <a:sym typeface="Montserrat"/>
            </a:endParaRPr>
          </a:p>
          <a:p>
            <a:pPr algn="l">
              <a:lnSpc>
                <a:spcPct val="120000"/>
              </a:lnSpc>
            </a:pPr>
            <a:r>
              <a:rPr lang="en-US" sz="2667" dirty="0">
                <a:solidFill>
                  <a:srgbClr val="3E67C8"/>
                </a:solidFill>
                <a:latin typeface="210 만복이 R" panose="02020603020101020101" pitchFamily="18" charset="-127"/>
                <a:ea typeface="210 만복이 R" panose="02020603020101020101" pitchFamily="18" charset="-127"/>
                <a:sym typeface="Montserrat"/>
              </a:rPr>
              <a:t>6: </a:t>
            </a:r>
            <a:r>
              <a:rPr lang="en-US" sz="2667" dirty="0" err="1">
                <a:solidFill>
                  <a:srgbClr val="3E67C8"/>
                </a:solidFill>
                <a:latin typeface="210 만복이 R" panose="02020603020101020101" pitchFamily="18" charset="-127"/>
                <a:ea typeface="210 만복이 R" panose="02020603020101020101" pitchFamily="18" charset="-127"/>
                <a:sym typeface="Montserrat"/>
              </a:rPr>
              <a:t>최솟값</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탐색</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반복문</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자기자신</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후부터</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탐색</a:t>
            </a:r>
            <a:r>
              <a:rPr lang="en-US" sz="2667" dirty="0">
                <a:solidFill>
                  <a:srgbClr val="3E67C8"/>
                </a:solidFill>
                <a:latin typeface="210 만복이 R" panose="02020603020101020101" pitchFamily="18" charset="-127"/>
                <a:ea typeface="210 만복이 R" panose="02020603020101020101" pitchFamily="18" charset="-127"/>
                <a:sym typeface="Montserrat"/>
              </a:rPr>
              <a:t>)</a:t>
            </a:r>
          </a:p>
          <a:p>
            <a:pPr algn="l">
              <a:lnSpc>
                <a:spcPct val="120000"/>
              </a:lnSpc>
            </a:pPr>
            <a:r>
              <a:rPr lang="en-US" sz="2667" dirty="0">
                <a:solidFill>
                  <a:srgbClr val="3E67C8"/>
                </a:solidFill>
                <a:latin typeface="210 만복이 R" panose="02020603020101020101" pitchFamily="18" charset="-127"/>
                <a:ea typeface="210 만복이 R" panose="02020603020101020101" pitchFamily="18" charset="-127"/>
                <a:sym typeface="Montserrat"/>
              </a:rPr>
              <a:t>9: </a:t>
            </a:r>
            <a:r>
              <a:rPr lang="en-US" sz="2667" dirty="0" err="1">
                <a:solidFill>
                  <a:srgbClr val="3E67C8"/>
                </a:solidFill>
                <a:latin typeface="210 만복이 R" panose="02020603020101020101" pitchFamily="18" charset="-127"/>
                <a:ea typeface="210 만복이 R" panose="02020603020101020101" pitchFamily="18" charset="-127"/>
                <a:sym typeface="Montserrat"/>
              </a:rPr>
              <a:t>최솟값이</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자신이</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아니라면</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교체</a:t>
            </a:r>
            <a:endParaRPr lang="en-US" sz="2667" dirty="0">
              <a:solidFill>
                <a:srgbClr val="3E67C8"/>
              </a:solidFill>
              <a:latin typeface="210 만복이 R" panose="02020603020101020101" pitchFamily="18" charset="-127"/>
              <a:ea typeface="210 만복이 R" panose="02020603020101020101" pitchFamily="18" charset="-127"/>
              <a:sym typeface="Montserrat"/>
            </a:endParaRPr>
          </a:p>
          <a:p>
            <a:pPr algn="l">
              <a:lnSpc>
                <a:spcPct val="120000"/>
              </a:lnSpc>
            </a:pPr>
            <a:r>
              <a:rPr lang="en-US" sz="2667" dirty="0">
                <a:solidFill>
                  <a:srgbClr val="3E67C8"/>
                </a:solidFill>
                <a:latin typeface="210 만복이 R" panose="02020603020101020101" pitchFamily="18" charset="-127"/>
                <a:ea typeface="210 만복이 R" panose="02020603020101020101" pitchFamily="18" charset="-127"/>
                <a:sym typeface="Montserrat"/>
              </a:rPr>
              <a:t>14: </a:t>
            </a:r>
            <a:r>
              <a:rPr lang="en-US" sz="2667" dirty="0" err="1">
                <a:solidFill>
                  <a:srgbClr val="3E67C8"/>
                </a:solidFill>
                <a:latin typeface="210 만복이 R" panose="02020603020101020101" pitchFamily="18" charset="-127"/>
                <a:ea typeface="210 만복이 R" panose="02020603020101020101" pitchFamily="18" charset="-127"/>
                <a:sym typeface="Montserrat"/>
              </a:rPr>
              <a:t>출력</a:t>
            </a:r>
            <a:endParaRPr lang="en-US" sz="2667" dirty="0">
              <a:solidFill>
                <a:srgbClr val="3E67C8"/>
              </a:solidFill>
              <a:latin typeface="210 만복이 R" panose="02020603020101020101" pitchFamily="18" charset="-127"/>
              <a:ea typeface="210 만복이 R" panose="02020603020101020101" pitchFamily="18" charset="-127"/>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476F966-E796-5DB2-6329-8074515F739A}"/>
              </a:ext>
            </a:extLst>
          </p:cNvPr>
          <p:cNvSpPr>
            <a:spLocks noGrp="1"/>
          </p:cNvSpPr>
          <p:nvPr>
            <p:ph type="title"/>
          </p:nvPr>
        </p:nvSpPr>
        <p:spPr/>
        <p:txBody>
          <a:bodyPr/>
          <a:lstStyle/>
          <a:p>
            <a:r>
              <a:rPr lang="en-US" altLang="ko-KR" dirty="0"/>
              <a:t>USACO </a:t>
            </a:r>
            <a:r>
              <a:rPr lang="ko-KR" altLang="en-US" dirty="0"/>
              <a:t>세부진행과정</a:t>
            </a:r>
            <a:r>
              <a:rPr lang="en-US" altLang="ko-KR" dirty="0"/>
              <a:t>, </a:t>
            </a:r>
            <a:r>
              <a:rPr lang="ko-KR" altLang="en-US" dirty="0"/>
              <a:t>주의사항</a:t>
            </a:r>
          </a:p>
        </p:txBody>
      </p:sp>
      <p:sp>
        <p:nvSpPr>
          <p:cNvPr id="3" name="내용 개체 틀 2">
            <a:extLst>
              <a:ext uri="{FF2B5EF4-FFF2-40B4-BE49-F238E27FC236}">
                <a16:creationId xmlns:a16="http://schemas.microsoft.com/office/drawing/2014/main" id="{3A4655B8-BB7D-F536-8274-7A9B93AD1C24}"/>
              </a:ext>
            </a:extLst>
          </p:cNvPr>
          <p:cNvSpPr>
            <a:spLocks noGrp="1"/>
          </p:cNvSpPr>
          <p:nvPr>
            <p:ph idx="1"/>
          </p:nvPr>
        </p:nvSpPr>
        <p:spPr/>
        <p:txBody>
          <a:bodyPr/>
          <a:lstStyle/>
          <a:p>
            <a:r>
              <a:rPr lang="en-US" altLang="ko-KR" dirty="0"/>
              <a:t>All test cases for a problem (typically 10-30) are weighted equally, </a:t>
            </a:r>
            <a:r>
              <a:rPr lang="en-US" altLang="ko-KR" b="1" u="sng" dirty="0"/>
              <a:t>except the sample test case(s)</a:t>
            </a:r>
            <a:r>
              <a:rPr lang="en-US" altLang="ko-KR" dirty="0"/>
              <a:t>, which do not count toward your score.</a:t>
            </a:r>
          </a:p>
          <a:p>
            <a:endParaRPr lang="en-US" altLang="ko-KR" dirty="0"/>
          </a:p>
          <a:p>
            <a:r>
              <a:rPr lang="en-US" altLang="ko-KR" dirty="0"/>
              <a:t>No, it is entirely possible that there is a test case for which your solution fails. In the extremely rare case that test cases are added after the end of the contest, solutions that previously received full credit often fail to receive full credit afterward.</a:t>
            </a:r>
          </a:p>
          <a:p>
            <a:endParaRPr lang="en-US" altLang="ko-KR" dirty="0"/>
          </a:p>
          <a:p>
            <a:endParaRPr lang="ko-KR" altLang="en-US" dirty="0"/>
          </a:p>
        </p:txBody>
      </p:sp>
    </p:spTree>
    <p:extLst>
      <p:ext uri="{BB962C8B-B14F-4D97-AF65-F5344CB8AC3E}">
        <p14:creationId xmlns:p14="http://schemas.microsoft.com/office/powerpoint/2010/main" val="24844290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 name="사각형: 둥근 모서리 1">
            <a:extLst>
              <a:ext uri="{FF2B5EF4-FFF2-40B4-BE49-F238E27FC236}">
                <a16:creationId xmlns:a16="http://schemas.microsoft.com/office/drawing/2014/main" id="{05B57BDC-16DA-988F-986E-EA39D957FE3B}"/>
              </a:ext>
            </a:extLst>
          </p:cNvPr>
          <p:cNvSpPr/>
          <p:nvPr/>
        </p:nvSpPr>
        <p:spPr>
          <a:xfrm>
            <a:off x="612531" y="1063869"/>
            <a:ext cx="11072446" cy="5310553"/>
          </a:xfrm>
          <a:prstGeom prst="roundRect">
            <a:avLst/>
          </a:prstGeom>
          <a:solidFill>
            <a:schemeClr val="bg1">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lIns="360000" tIns="216000" rtlCol="0" anchor="t"/>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문제</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2: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선택 정렬을 수행할 때 각 값의 이동 거리 구하기 </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배열은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1~N</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이 한 번씩 등장하는 수열</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Input1:		5			Input2:		5</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1 3 5 2 4					1 2 3 4 5</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Output1:		0 2 3 1 2		Output2:		0 0 0 0 0</a:t>
            </a:r>
            <a:endPar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p:txBody>
      </p:sp>
    </p:spTree>
    <p:extLst>
      <p:ext uri="{BB962C8B-B14F-4D97-AF65-F5344CB8AC3E}">
        <p14:creationId xmlns:p14="http://schemas.microsoft.com/office/powerpoint/2010/main" val="16607037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59EE794-C373-EC9D-183F-03529D3E23A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Insertion Sort</a:t>
            </a:r>
          </a:p>
        </p:txBody>
      </p:sp>
      <p:sp>
        <p:nvSpPr>
          <p:cNvPr id="19" name="TextBox 19"/>
          <p:cNvSpPr txBox="1"/>
          <p:nvPr/>
        </p:nvSpPr>
        <p:spPr>
          <a:xfrm>
            <a:off x="3875120" y="1998974"/>
            <a:ext cx="4441759" cy="76136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삽입</a:t>
            </a:r>
            <a:r>
              <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88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a:t>
            </a:r>
            <a:endPar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 – Sorting2</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삽입</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정렬이란</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p>
        </p:txBody>
      </p:sp>
      <p:sp>
        <p:nvSpPr>
          <p:cNvPr id="22" name="TextBox 22"/>
          <p:cNvSpPr txBox="1"/>
          <p:nvPr/>
        </p:nvSpPr>
        <p:spPr>
          <a:xfrm>
            <a:off x="1231770" y="2431142"/>
            <a:ext cx="9728458" cy="2868478"/>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자료 배열의 모든 요소를 앞에서부터 차례대로 이미 정렬된 배열 부분과 비교하여 알맞은 위치에 삽입</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두 번째 자료부터 시작하여 왼쪽의 자료들과 비교</a:t>
            </a: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O(n^2)</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7" y="1317393"/>
            <a:ext cx="5270040" cy="665182"/>
          </a:xfrm>
          <a:prstGeom prst="rect">
            <a:avLst/>
          </a:prstGeom>
        </p:spPr>
        <p:txBody>
          <a:bodyPr lIns="0" tIns="0" rIns="0" bIns="0" rtlCol="0" anchor="t">
            <a:spAutoFit/>
          </a:bodyPr>
          <a:lstStyle/>
          <a:p>
            <a:pPr marL="0" marR="0" lvl="0" indent="0" algn="l"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삽입</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과정</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5" name="TextBox 25"/>
          <p:cNvSpPr txBox="1"/>
          <p:nvPr/>
        </p:nvSpPr>
        <p:spPr>
          <a:xfrm>
            <a:off x="747502" y="2123166"/>
            <a:ext cx="5838025" cy="2705356"/>
          </a:xfrm>
          <a:prstGeom prst="rect">
            <a:avLst/>
          </a:prstGeom>
        </p:spPr>
        <p:txBody>
          <a:bodyPr wrap="square" lIns="0" tIns="0" rIns="0" bIns="0" rtlCol="0" anchor="t">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[1]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두 번째 자료부터 시작</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endParaRPr>
          </a:p>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[2]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왼쪽의 자료와 계속 비교하며 알맞은 위치 탐색</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endParaRPr>
          </a:p>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[3]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알맞은 위치를 찾았다면 자료들을 모두 오른쪽으로 이동시키고 삽입</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endParaRPr>
          </a:p>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[4]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모든 자료가 알맞은 위치를 찾을 때 까지 반복</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endParaRPr>
          </a:p>
        </p:txBody>
      </p:sp>
      <p:pic>
        <p:nvPicPr>
          <p:cNvPr id="1026" name="Picture 2">
            <a:extLst>
              <a:ext uri="{FF2B5EF4-FFF2-40B4-BE49-F238E27FC236}">
                <a16:creationId xmlns:a16="http://schemas.microsoft.com/office/drawing/2014/main" id="{0A39ECFD-CC1E-9ACA-2229-5DC3A9CB87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5220" y="321418"/>
            <a:ext cx="4688708" cy="62151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Freeform 2">
            <a:extLst>
              <a:ext uri="{FF2B5EF4-FFF2-40B4-BE49-F238E27FC236}">
                <a16:creationId xmlns:a16="http://schemas.microsoft.com/office/drawing/2014/main" id="{13F1F1B0-9EB4-74DE-68A8-F1417918718C}"/>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7" y="1317388"/>
            <a:ext cx="5270040" cy="665182"/>
          </a:xfrm>
          <a:prstGeom prst="rect">
            <a:avLst/>
          </a:prstGeom>
        </p:spPr>
        <p:txBody>
          <a:bodyPr lIns="0" tIns="0" rIns="0" bIns="0" rtlCol="0" anchor="t">
            <a:spAutoFit/>
          </a:bodyPr>
          <a:lstStyle/>
          <a:p>
            <a:pPr marL="0" marR="0" lvl="0" indent="0" algn="l"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삽입</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코드</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6" name="TextBox 26"/>
          <p:cNvSpPr txBox="1"/>
          <p:nvPr/>
        </p:nvSpPr>
        <p:spPr>
          <a:xfrm>
            <a:off x="478839" y="2107215"/>
            <a:ext cx="5718761" cy="4395049"/>
          </a:xfrm>
          <a:prstGeom prst="rect">
            <a:avLst/>
          </a:prstGeom>
        </p:spPr>
        <p:txBody>
          <a:bodyPr wrap="square" lIns="0" tIns="0" rIns="0" bIns="0" rtlCol="0" anchor="t">
            <a:spAutoFit/>
          </a:bodyPr>
          <a:lstStyle/>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1: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크기</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2: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입력</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4: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반복문</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실행</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(1</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부터 실행인 이유는 첫번째는 오른쪽에 비교할 자료가 없기 때문</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t>
            </a: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5: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삽입할 자료 선택</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6: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오른쪽으로 탐색</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7-8: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삽입할 자료보다 큰 경우 오른쪽으로</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9: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삽입할 자료보다 작은 경우 탐색 끝</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10: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삽입</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12: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출력</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p:txBody>
      </p:sp>
      <p:pic>
        <p:nvPicPr>
          <p:cNvPr id="5" name="그림 4">
            <a:extLst>
              <a:ext uri="{FF2B5EF4-FFF2-40B4-BE49-F238E27FC236}">
                <a16:creationId xmlns:a16="http://schemas.microsoft.com/office/drawing/2014/main" id="{8F1E0262-E9B4-3128-BDD3-5FE68E32E62D}"/>
              </a:ext>
            </a:extLst>
          </p:cNvPr>
          <p:cNvPicPr>
            <a:picLocks noChangeAspect="1"/>
          </p:cNvPicPr>
          <p:nvPr/>
        </p:nvPicPr>
        <p:blipFill>
          <a:blip r:embed="rId3"/>
          <a:stretch>
            <a:fillRect/>
          </a:stretch>
        </p:blipFill>
        <p:spPr>
          <a:xfrm>
            <a:off x="6293601" y="1282148"/>
            <a:ext cx="5636361" cy="4293704"/>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 name="사각형: 둥근 모서리 1">
            <a:extLst>
              <a:ext uri="{FF2B5EF4-FFF2-40B4-BE49-F238E27FC236}">
                <a16:creationId xmlns:a16="http://schemas.microsoft.com/office/drawing/2014/main" id="{05B57BDC-16DA-988F-986E-EA39D957FE3B}"/>
              </a:ext>
            </a:extLst>
          </p:cNvPr>
          <p:cNvSpPr/>
          <p:nvPr/>
        </p:nvSpPr>
        <p:spPr>
          <a:xfrm>
            <a:off x="612531" y="1063869"/>
            <a:ext cx="11072446" cy="5310553"/>
          </a:xfrm>
          <a:prstGeom prst="roundRect">
            <a:avLst/>
          </a:prstGeom>
          <a:solidFill>
            <a:schemeClr val="bg1">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0" tIns="216000" rtlCol="0" anchor="t"/>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문제</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2: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삽입 정렬 과정 중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k </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번째의 배열 상태 출력하기</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예외</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k</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가 정렬 횟수보다 클 경우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-1 </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출력</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Input1:		5 2			Input2:		5 7</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4 1 3 5 2					4 1 3 5 2</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Output1:		1 3 4 5 2		Output2:		-1</a:t>
            </a:r>
            <a:endPar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p:txBody>
      </p:sp>
    </p:spTree>
    <p:extLst>
      <p:ext uri="{BB962C8B-B14F-4D97-AF65-F5344CB8AC3E}">
        <p14:creationId xmlns:p14="http://schemas.microsoft.com/office/powerpoint/2010/main" val="12820977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59EE794-C373-EC9D-183F-03529D3E23A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Counting Sort</a:t>
            </a:r>
          </a:p>
        </p:txBody>
      </p:sp>
      <p:sp>
        <p:nvSpPr>
          <p:cNvPr id="19" name="TextBox 19"/>
          <p:cNvSpPr txBox="1"/>
          <p:nvPr/>
        </p:nvSpPr>
        <p:spPr>
          <a:xfrm>
            <a:off x="3875120" y="1998974"/>
            <a:ext cx="4441759" cy="76136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계수</a:t>
            </a:r>
            <a:r>
              <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88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a:t>
            </a:r>
            <a:endPar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 – Sorting3</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계수</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정렬이란</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p>
        </p:txBody>
      </p:sp>
      <p:sp>
        <p:nvSpPr>
          <p:cNvPr id="22" name="TextBox 22"/>
          <p:cNvSpPr txBox="1"/>
          <p:nvPr/>
        </p:nvSpPr>
        <p:spPr>
          <a:xfrm>
            <a:off x="928253" y="2474231"/>
            <a:ext cx="10335491" cy="2129814"/>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배열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3</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개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입력받은</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배열</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등장횟수 저장 배열</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B,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정렬된 배열</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C</a:t>
            </a: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비교가 아니라 등장 횟수에 따라 위치가 </a:t>
            </a: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정해짐</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O(n*k) _ n</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은 배열</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의 길이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k</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는</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배열</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B</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의 길이</a:t>
            </a:r>
            <a:endPar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2781660" y="427640"/>
            <a:ext cx="6234988" cy="665182"/>
          </a:xfrm>
          <a:prstGeom prst="rect">
            <a:avLst/>
          </a:prstGeom>
        </p:spPr>
        <p:txBody>
          <a:bodyPr wrap="square" lIns="0" tIns="0" rIns="0" bIns="0" rtlCol="0" anchor="t">
            <a:spAutoFit/>
          </a:bodyPr>
          <a:lstStyle/>
          <a:p>
            <a:pPr marL="0" marR="0" lvl="0" indent="0" algn="l"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계수</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과정</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_ </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예시</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3" name="Picture 2">
            <a:extLst>
              <a:ext uri="{FF2B5EF4-FFF2-40B4-BE49-F238E27FC236}">
                <a16:creationId xmlns:a16="http://schemas.microsoft.com/office/drawing/2014/main" id="{247A425E-D33C-958F-CD8F-7762B635B1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656" y="1207689"/>
            <a:ext cx="3365630" cy="17577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799BBA7-2C71-2A01-EF92-77B2AFFA7B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3778" y="1207689"/>
            <a:ext cx="3819327" cy="17614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69BD5D4-DBC5-4882-E461-DD76D00D2E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8597" y="1207689"/>
            <a:ext cx="3819327" cy="176345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89A84F1-B738-6831-F852-5E9A84348E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656" y="3860327"/>
            <a:ext cx="3819327" cy="176345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D72622CB-11C8-112C-C73C-0CC33E6207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3037" y="3866027"/>
            <a:ext cx="3806982" cy="175775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96FB0FED-3491-C0C8-C110-518BF4A3F0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11073" y="3860327"/>
            <a:ext cx="3819327" cy="176345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26">
            <a:extLst>
              <a:ext uri="{FF2B5EF4-FFF2-40B4-BE49-F238E27FC236}">
                <a16:creationId xmlns:a16="http://schemas.microsoft.com/office/drawing/2014/main" id="{14D4A4E9-6BE8-E9F1-A3FC-479A2334C918}"/>
              </a:ext>
            </a:extLst>
          </p:cNvPr>
          <p:cNvSpPr txBox="1"/>
          <p:nvPr/>
        </p:nvSpPr>
        <p:spPr>
          <a:xfrm>
            <a:off x="302657" y="3080310"/>
            <a:ext cx="3365630" cy="406265"/>
          </a:xfrm>
          <a:prstGeom prst="rect">
            <a:avLst/>
          </a:prstGeom>
        </p:spPr>
        <p:txBody>
          <a:bodyPr wrap="square" lIns="0" tIns="0" rIns="0" bIns="0" rtlCol="0" anchor="t">
            <a:spAutoFit/>
          </a:bodyPr>
          <a:lstStyle/>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[1]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 입력</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p:txBody>
      </p:sp>
      <p:sp>
        <p:nvSpPr>
          <p:cNvPr id="7" name="TextBox 26">
            <a:extLst>
              <a:ext uri="{FF2B5EF4-FFF2-40B4-BE49-F238E27FC236}">
                <a16:creationId xmlns:a16="http://schemas.microsoft.com/office/drawing/2014/main" id="{9348E864-885D-DFD7-FC32-6F3422A5CC51}"/>
              </a:ext>
            </a:extLst>
          </p:cNvPr>
          <p:cNvSpPr txBox="1"/>
          <p:nvPr/>
        </p:nvSpPr>
        <p:spPr>
          <a:xfrm>
            <a:off x="3773778" y="3080310"/>
            <a:ext cx="3365630" cy="406265"/>
          </a:xfrm>
          <a:prstGeom prst="rect">
            <a:avLst/>
          </a:prstGeom>
        </p:spPr>
        <p:txBody>
          <a:bodyPr wrap="square" lIns="0" tIns="0" rIns="0" bIns="0" rtlCol="0" anchor="t">
            <a:spAutoFit/>
          </a:bodyPr>
          <a:lstStyle/>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[2]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B</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에 등장횟수 저장</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p:txBody>
      </p:sp>
      <p:sp>
        <p:nvSpPr>
          <p:cNvPr id="8" name="TextBox 26">
            <a:extLst>
              <a:ext uri="{FF2B5EF4-FFF2-40B4-BE49-F238E27FC236}">
                <a16:creationId xmlns:a16="http://schemas.microsoft.com/office/drawing/2014/main" id="{F5878BD6-6467-F35E-9A3C-8445ED4E54FF}"/>
              </a:ext>
            </a:extLst>
          </p:cNvPr>
          <p:cNvSpPr txBox="1"/>
          <p:nvPr/>
        </p:nvSpPr>
        <p:spPr>
          <a:xfrm>
            <a:off x="7698596" y="3080310"/>
            <a:ext cx="4331803" cy="406265"/>
          </a:xfrm>
          <a:prstGeom prst="rect">
            <a:avLst/>
          </a:prstGeom>
        </p:spPr>
        <p:txBody>
          <a:bodyPr wrap="square" lIns="0" tIns="0" rIns="0" bIns="0" rtlCol="0" anchor="t">
            <a:spAutoFit/>
          </a:bodyPr>
          <a:lstStyle/>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[3]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B</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의 값들을 누적합으로 만들기</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p:txBody>
      </p:sp>
      <p:sp>
        <p:nvSpPr>
          <p:cNvPr id="9" name="TextBox 26">
            <a:extLst>
              <a:ext uri="{FF2B5EF4-FFF2-40B4-BE49-F238E27FC236}">
                <a16:creationId xmlns:a16="http://schemas.microsoft.com/office/drawing/2014/main" id="{355ED8BA-3D7A-D42C-5069-DC199A8D22EA}"/>
              </a:ext>
            </a:extLst>
          </p:cNvPr>
          <p:cNvSpPr txBox="1"/>
          <p:nvPr/>
        </p:nvSpPr>
        <p:spPr>
          <a:xfrm>
            <a:off x="302657" y="5759213"/>
            <a:ext cx="7767362" cy="849463"/>
          </a:xfrm>
          <a:prstGeom prst="rect">
            <a:avLst/>
          </a:prstGeom>
        </p:spPr>
        <p:txBody>
          <a:bodyPr wrap="square" lIns="0" tIns="0" rIns="0" bIns="0" rtlCol="0" anchor="t">
            <a:spAutoFit/>
          </a:bodyPr>
          <a:lstStyle/>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[4]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의 맨 뒤부터 확인 </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끝까지 반복</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t>
            </a:r>
            <a:endPar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A</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의 값을 </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B</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의 위치에 따라 </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C</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에 저장 </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-&gt; B -= 1</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p:txBody>
      </p:sp>
      <p:sp>
        <p:nvSpPr>
          <p:cNvPr id="11" name="TextBox 26">
            <a:extLst>
              <a:ext uri="{FF2B5EF4-FFF2-40B4-BE49-F238E27FC236}">
                <a16:creationId xmlns:a16="http://schemas.microsoft.com/office/drawing/2014/main" id="{04A27AC1-82D5-1624-D914-7B5ADF042BD8}"/>
              </a:ext>
            </a:extLst>
          </p:cNvPr>
          <p:cNvSpPr txBox="1"/>
          <p:nvPr/>
        </p:nvSpPr>
        <p:spPr>
          <a:xfrm>
            <a:off x="8211072" y="5775424"/>
            <a:ext cx="3819327" cy="406265"/>
          </a:xfrm>
          <a:prstGeom prst="rect">
            <a:avLst/>
          </a:prstGeom>
        </p:spPr>
        <p:txBody>
          <a:bodyPr wrap="square" lIns="0" tIns="0" rIns="0" bIns="0" rtlCol="0" anchor="t">
            <a:spAutoFit/>
          </a:bodyPr>
          <a:lstStyle/>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[5]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C</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가 정렬된 배열</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Freeform 2">
            <a:extLst>
              <a:ext uri="{FF2B5EF4-FFF2-40B4-BE49-F238E27FC236}">
                <a16:creationId xmlns:a16="http://schemas.microsoft.com/office/drawing/2014/main" id="{13F1F1B0-9EB4-74DE-68A8-F1417918718C}"/>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7" y="1317388"/>
            <a:ext cx="5270040" cy="665182"/>
          </a:xfrm>
          <a:prstGeom prst="rect">
            <a:avLst/>
          </a:prstGeom>
        </p:spPr>
        <p:txBody>
          <a:bodyPr lIns="0" tIns="0" rIns="0" bIns="0" rtlCol="0" anchor="t">
            <a:spAutoFit/>
          </a:bodyPr>
          <a:lstStyle/>
          <a:p>
            <a:pPr marL="0" marR="0" lvl="0" indent="0" algn="l"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계수</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코드</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6" name="TextBox 26"/>
          <p:cNvSpPr txBox="1"/>
          <p:nvPr/>
        </p:nvSpPr>
        <p:spPr>
          <a:xfrm>
            <a:off x="478839" y="2107215"/>
            <a:ext cx="5718761" cy="4395049"/>
          </a:xfrm>
          <a:prstGeom prst="rect">
            <a:avLst/>
          </a:prstGeom>
        </p:spPr>
        <p:txBody>
          <a:bodyPr wrap="square" lIns="0" tIns="0" rIns="0" bIns="0" rtlCol="0" anchor="t">
            <a:spAutoFit/>
          </a:bodyPr>
          <a:lstStyle/>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1: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크기</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2: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입력</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a:t>
            </a: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3: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B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생성 </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값 중 </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max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값의 길이만큼</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t>
            </a: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4: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C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생성</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6: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B</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에 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값의 등장횟수 저장</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7: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B</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의 값 누적합으로 만들기</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8: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의 값 맨 뒤부터 확인</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9: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C</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에 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값 저장</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10: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B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인덱스 하나 줄이기</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12: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출력</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p:txBody>
      </p:sp>
      <p:pic>
        <p:nvPicPr>
          <p:cNvPr id="3" name="그림 2">
            <a:extLst>
              <a:ext uri="{FF2B5EF4-FFF2-40B4-BE49-F238E27FC236}">
                <a16:creationId xmlns:a16="http://schemas.microsoft.com/office/drawing/2014/main" id="{49961A03-69E4-197F-EEA1-6475E2D0D031}"/>
              </a:ext>
            </a:extLst>
          </p:cNvPr>
          <p:cNvPicPr>
            <a:picLocks noChangeAspect="1"/>
          </p:cNvPicPr>
          <p:nvPr/>
        </p:nvPicPr>
        <p:blipFill>
          <a:blip r:embed="rId3"/>
          <a:stretch>
            <a:fillRect/>
          </a:stretch>
        </p:blipFill>
        <p:spPr>
          <a:xfrm>
            <a:off x="6217686" y="1421083"/>
            <a:ext cx="5781564" cy="439504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476F966-E796-5DB2-6329-8074515F739A}"/>
              </a:ext>
            </a:extLst>
          </p:cNvPr>
          <p:cNvSpPr>
            <a:spLocks noGrp="1"/>
          </p:cNvSpPr>
          <p:nvPr>
            <p:ph type="title"/>
          </p:nvPr>
        </p:nvSpPr>
        <p:spPr/>
        <p:txBody>
          <a:bodyPr/>
          <a:lstStyle/>
          <a:p>
            <a:r>
              <a:rPr lang="en-US" altLang="ko-KR" dirty="0"/>
              <a:t>USACO </a:t>
            </a:r>
            <a:r>
              <a:rPr lang="ko-KR" altLang="en-US" dirty="0"/>
              <a:t>세부진행과정</a:t>
            </a:r>
            <a:r>
              <a:rPr lang="en-US" altLang="ko-KR" dirty="0"/>
              <a:t>, </a:t>
            </a:r>
            <a:r>
              <a:rPr lang="ko-KR" altLang="en-US" dirty="0"/>
              <a:t>주의사항</a:t>
            </a:r>
          </a:p>
        </p:txBody>
      </p:sp>
      <p:sp>
        <p:nvSpPr>
          <p:cNvPr id="3" name="내용 개체 틀 2">
            <a:extLst>
              <a:ext uri="{FF2B5EF4-FFF2-40B4-BE49-F238E27FC236}">
                <a16:creationId xmlns:a16="http://schemas.microsoft.com/office/drawing/2014/main" id="{3A4655B8-BB7D-F536-8274-7A9B93AD1C24}"/>
              </a:ext>
            </a:extLst>
          </p:cNvPr>
          <p:cNvSpPr>
            <a:spLocks noGrp="1"/>
          </p:cNvSpPr>
          <p:nvPr>
            <p:ph idx="1"/>
          </p:nvPr>
        </p:nvSpPr>
        <p:spPr/>
        <p:txBody>
          <a:bodyPr/>
          <a:lstStyle/>
          <a:p>
            <a:r>
              <a:rPr lang="en-US" altLang="ko-KR" dirty="0"/>
              <a:t>All test cases for a problem (typically 10-30) are weighted equally, </a:t>
            </a:r>
            <a:r>
              <a:rPr lang="en-US" altLang="ko-KR" b="1" u="sng" dirty="0"/>
              <a:t>except the sample test case(s)</a:t>
            </a:r>
            <a:r>
              <a:rPr lang="en-US" altLang="ko-KR" dirty="0"/>
              <a:t>, which do not count toward your score.</a:t>
            </a:r>
          </a:p>
          <a:p>
            <a:endParaRPr lang="en-US" altLang="ko-KR" dirty="0"/>
          </a:p>
          <a:p>
            <a:pPr marL="0" indent="0">
              <a:buNone/>
            </a:pPr>
            <a:r>
              <a:rPr lang="en-US" altLang="ko-KR" b="0" i="0" dirty="0">
                <a:effectLst/>
                <a:latin typeface="Inter var"/>
              </a:rPr>
              <a:t>No, it is entirely possible that there is a test case for which your solution fails. In the extremely rare case that test cases are added after the end of the contest, solutions that previously received full credit often fail to receive full credit afterward.</a:t>
            </a:r>
            <a:endParaRPr lang="en-US" altLang="ko-KR" dirty="0"/>
          </a:p>
          <a:p>
            <a:endParaRPr lang="ko-KR" altLang="en-US" dirty="0"/>
          </a:p>
        </p:txBody>
      </p:sp>
    </p:spTree>
    <p:extLst>
      <p:ext uri="{BB962C8B-B14F-4D97-AF65-F5344CB8AC3E}">
        <p14:creationId xmlns:p14="http://schemas.microsoft.com/office/powerpoint/2010/main" val="11541810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59EE794-C373-EC9D-183F-03529D3E23A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Python </a:t>
            </a:r>
            <a:r>
              <a:rPr kumimoji="0" lang="ko-KR" alt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기본 문법</a:t>
            </a:r>
            <a:endPar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endParaRPr>
          </a:p>
        </p:txBody>
      </p:sp>
      <p:sp>
        <p:nvSpPr>
          <p:cNvPr id="19" name="TextBox 19"/>
          <p:cNvSpPr txBox="1"/>
          <p:nvPr/>
        </p:nvSpPr>
        <p:spPr>
          <a:xfrm>
            <a:off x="0" y="1998974"/>
            <a:ext cx="12192000" cy="761362"/>
          </a:xfrm>
          <a:prstGeom prst="rect">
            <a:avLst/>
          </a:prstGeom>
        </p:spPr>
        <p:txBody>
          <a:bodyPr wrap="square"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Sort / Sorted</a:t>
            </a: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 – Sorting0</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list.sort</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p>
        </p:txBody>
      </p:sp>
      <p:sp>
        <p:nvSpPr>
          <p:cNvPr id="22" name="TextBox 22"/>
          <p:cNvSpPr txBox="1"/>
          <p:nvPr/>
        </p:nvSpPr>
        <p:spPr>
          <a:xfrm>
            <a:off x="928253" y="2474231"/>
            <a:ext cx="10335491" cy="2868478"/>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파괴적 연산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원본 데이터 변경</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리스트 정렬</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반환 값</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None</a:t>
            </a: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O(N </a:t>
            </a:r>
            <a:r>
              <a:rPr kumimoji="0" 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logN</a:t>
            </a: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sorted()</a:t>
            </a:r>
          </a:p>
        </p:txBody>
      </p:sp>
      <p:sp>
        <p:nvSpPr>
          <p:cNvPr id="22" name="TextBox 22"/>
          <p:cNvSpPr txBox="1"/>
          <p:nvPr/>
        </p:nvSpPr>
        <p:spPr>
          <a:xfrm>
            <a:off x="928253" y="2474231"/>
            <a:ext cx="10335491" cy="2868478"/>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비파괴적 연산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원본 데이터 보존</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리스트</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튜플</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딕셔너리</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반환 값</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정렬된 배열을 리스트 형태로 반환</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O(N </a:t>
            </a:r>
            <a:r>
              <a:rPr kumimoji="0" 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logN</a:t>
            </a: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p>
        </p:txBody>
      </p:sp>
    </p:spTree>
    <p:extLst>
      <p:ext uri="{BB962C8B-B14F-4D97-AF65-F5344CB8AC3E}">
        <p14:creationId xmlns:p14="http://schemas.microsoft.com/office/powerpoint/2010/main" val="31455155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key</a:t>
            </a:r>
          </a:p>
        </p:txBody>
      </p:sp>
      <p:sp>
        <p:nvSpPr>
          <p:cNvPr id="22" name="TextBox 22"/>
          <p:cNvSpPr txBox="1"/>
          <p:nvPr/>
        </p:nvSpPr>
        <p:spPr>
          <a:xfrm>
            <a:off x="928253" y="2474231"/>
            <a:ext cx="10335491" cy="2129814"/>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.sort()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와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sorted()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함수에 쓰일 수 있는 매개변수</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key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값을 정해줌에 따라 정렬 기준을 정해줄 수 있음</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함수를 매개변수에 저장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-&gt;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이 함수가 정렬 기준이 됨</a:t>
            </a:r>
            <a:endPar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extLst>
      <p:ext uri="{BB962C8B-B14F-4D97-AF65-F5344CB8AC3E}">
        <p14:creationId xmlns:p14="http://schemas.microsoft.com/office/powerpoint/2010/main" val="7340829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key</a:t>
            </a:r>
          </a:p>
        </p:txBody>
      </p:sp>
      <p:pic>
        <p:nvPicPr>
          <p:cNvPr id="3" name="그림 2">
            <a:extLst>
              <a:ext uri="{FF2B5EF4-FFF2-40B4-BE49-F238E27FC236}">
                <a16:creationId xmlns:a16="http://schemas.microsoft.com/office/drawing/2014/main" id="{5477D5E7-B275-76E6-0FCB-CC6EAAC342E2}"/>
              </a:ext>
            </a:extLst>
          </p:cNvPr>
          <p:cNvPicPr>
            <a:picLocks noChangeAspect="1"/>
          </p:cNvPicPr>
          <p:nvPr/>
        </p:nvPicPr>
        <p:blipFill>
          <a:blip r:embed="rId3"/>
          <a:stretch>
            <a:fillRect/>
          </a:stretch>
        </p:blipFill>
        <p:spPr>
          <a:xfrm>
            <a:off x="216080" y="2302659"/>
            <a:ext cx="5879920" cy="2779345"/>
          </a:xfrm>
          <a:prstGeom prst="rect">
            <a:avLst/>
          </a:prstGeom>
        </p:spPr>
      </p:pic>
      <p:pic>
        <p:nvPicPr>
          <p:cNvPr id="5" name="그림 4">
            <a:extLst>
              <a:ext uri="{FF2B5EF4-FFF2-40B4-BE49-F238E27FC236}">
                <a16:creationId xmlns:a16="http://schemas.microsoft.com/office/drawing/2014/main" id="{25DED03D-6186-4CA2-1CAC-F5638000B016}"/>
              </a:ext>
            </a:extLst>
          </p:cNvPr>
          <p:cNvPicPr>
            <a:picLocks noChangeAspect="1"/>
          </p:cNvPicPr>
          <p:nvPr/>
        </p:nvPicPr>
        <p:blipFill>
          <a:blip r:embed="rId4"/>
          <a:stretch>
            <a:fillRect/>
          </a:stretch>
        </p:blipFill>
        <p:spPr>
          <a:xfrm>
            <a:off x="4808397" y="5288917"/>
            <a:ext cx="7097343" cy="1278962"/>
          </a:xfrm>
          <a:prstGeom prst="rect">
            <a:avLst/>
          </a:prstGeom>
        </p:spPr>
      </p:pic>
      <p:sp>
        <p:nvSpPr>
          <p:cNvPr id="6" name="TextBox 22">
            <a:extLst>
              <a:ext uri="{FF2B5EF4-FFF2-40B4-BE49-F238E27FC236}">
                <a16:creationId xmlns:a16="http://schemas.microsoft.com/office/drawing/2014/main" id="{5D3FC87D-2F89-09AC-F014-0D45DA759E08}"/>
              </a:ext>
            </a:extLst>
          </p:cNvPr>
          <p:cNvSpPr txBox="1"/>
          <p:nvPr/>
        </p:nvSpPr>
        <p:spPr>
          <a:xfrm>
            <a:off x="6312080" y="2649826"/>
            <a:ext cx="5529759" cy="1863587"/>
          </a:xfrm>
          <a:prstGeom prst="rect">
            <a:avLst/>
          </a:prstGeom>
        </p:spPr>
        <p:txBody>
          <a:bodyPr wrap="square" lIns="0" tIns="0" rIns="0" bIns="0" rtlCol="0" anchor="t">
            <a:spAutoFit/>
          </a:bodyPr>
          <a:lstStyle/>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[1]</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그냥 출력</a:t>
            </a:r>
            <a:endPar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[2] : </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첫 번째 원소</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과목</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기준으로 정렬</a:t>
            </a:r>
            <a:endPar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[3] : </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두 번째 원소</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점수</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기준으로 정렬</a:t>
            </a:r>
            <a:endPar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
        <p:nvSpPr>
          <p:cNvPr id="7" name="화살표: 굽음 6">
            <a:extLst>
              <a:ext uri="{FF2B5EF4-FFF2-40B4-BE49-F238E27FC236}">
                <a16:creationId xmlns:a16="http://schemas.microsoft.com/office/drawing/2014/main" id="{37E3819B-3550-1A10-96D0-B67381B1D520}"/>
              </a:ext>
            </a:extLst>
          </p:cNvPr>
          <p:cNvSpPr/>
          <p:nvPr/>
        </p:nvSpPr>
        <p:spPr>
          <a:xfrm rot="10800000" flipH="1">
            <a:off x="2514600" y="5351180"/>
            <a:ext cx="1503485" cy="987669"/>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6407803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lambda</a:t>
            </a:r>
          </a:p>
        </p:txBody>
      </p:sp>
      <p:sp>
        <p:nvSpPr>
          <p:cNvPr id="22" name="TextBox 22"/>
          <p:cNvSpPr txBox="1"/>
          <p:nvPr/>
        </p:nvSpPr>
        <p:spPr>
          <a:xfrm>
            <a:off x="928253" y="2474231"/>
            <a:ext cx="10335491" cy="2129814"/>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1</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회용 함수</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이름 없음</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한 줄 </a:t>
            </a: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짜리</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함수</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
        <p:nvSpPr>
          <p:cNvPr id="2" name="사각형: 둥근 모서리 1">
            <a:extLst>
              <a:ext uri="{FF2B5EF4-FFF2-40B4-BE49-F238E27FC236}">
                <a16:creationId xmlns:a16="http://schemas.microsoft.com/office/drawing/2014/main" id="{B76546A3-8E2D-C1DC-35B6-9E3F97280025}"/>
              </a:ext>
            </a:extLst>
          </p:cNvPr>
          <p:cNvSpPr/>
          <p:nvPr/>
        </p:nvSpPr>
        <p:spPr>
          <a:xfrm>
            <a:off x="6963508" y="3037977"/>
            <a:ext cx="3365686" cy="1002322"/>
          </a:xfrm>
          <a:prstGeom prst="round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srgbClr val="4472C4">
                    <a:lumMod val="40000"/>
                    <a:lumOff val="60000"/>
                  </a:srgbClr>
                </a:solidFill>
                <a:effectLst/>
                <a:uLnTx/>
                <a:uFillTx/>
                <a:latin typeface="210 만복이 R" panose="02020603020101020101" pitchFamily="18" charset="-127"/>
                <a:ea typeface="210 만복이 R" panose="02020603020101020101" pitchFamily="18" charset="-127"/>
                <a:cs typeface="Montserrat Medium"/>
                <a:sym typeface="Montserrat Medium"/>
              </a:rPr>
              <a:t>lambda </a:t>
            </a:r>
            <a:r>
              <a:rPr kumimoji="0" lang="ko-KR" altLang="en-US" sz="3200" b="0" i="0" u="none" strike="noStrike" kern="1200" cap="none" spc="0" normalizeH="0" baseline="0" noProof="0" dirty="0">
                <a:ln>
                  <a:noFill/>
                </a:ln>
                <a:solidFill>
                  <a:srgbClr val="4472C4">
                    <a:lumMod val="40000"/>
                    <a:lumOff val="60000"/>
                  </a:srgbClr>
                </a:solidFill>
                <a:effectLst/>
                <a:uLnTx/>
                <a:uFillTx/>
                <a:latin typeface="210 만복이 R" panose="02020603020101020101" pitchFamily="18" charset="-127"/>
                <a:ea typeface="210 만복이 R" panose="02020603020101020101" pitchFamily="18" charset="-127"/>
                <a:cs typeface="Montserrat Medium"/>
                <a:sym typeface="Montserrat Medium"/>
              </a:rPr>
              <a:t>입력</a:t>
            </a:r>
            <a:r>
              <a:rPr kumimoji="0" lang="en-US" altLang="ko-KR" sz="3200" b="0" i="0" u="none" strike="noStrike" kern="1200" cap="none" spc="0" normalizeH="0" baseline="0" noProof="0" dirty="0">
                <a:ln>
                  <a:noFill/>
                </a:ln>
                <a:solidFill>
                  <a:srgbClr val="4472C4">
                    <a:lumMod val="40000"/>
                    <a:lumOff val="60000"/>
                  </a:srgbClr>
                </a:solidFill>
                <a:effectLst/>
                <a:uLnTx/>
                <a:uFillTx/>
                <a:latin typeface="210 만복이 R" panose="02020603020101020101" pitchFamily="18" charset="-127"/>
                <a:ea typeface="210 만복이 R" panose="02020603020101020101" pitchFamily="18" charset="-127"/>
                <a:cs typeface="Montserrat Medium"/>
                <a:sym typeface="Montserrat Medium"/>
              </a:rPr>
              <a:t> : </a:t>
            </a:r>
            <a:r>
              <a:rPr kumimoji="0" lang="ko-KR" altLang="en-US" sz="3200" b="0" i="0" u="none" strike="noStrike" kern="1200" cap="none" spc="0" normalizeH="0" baseline="0" noProof="0" dirty="0">
                <a:ln>
                  <a:noFill/>
                </a:ln>
                <a:solidFill>
                  <a:srgbClr val="4472C4">
                    <a:lumMod val="40000"/>
                    <a:lumOff val="60000"/>
                  </a:srgbClr>
                </a:solidFill>
                <a:effectLst/>
                <a:uLnTx/>
                <a:uFillTx/>
                <a:latin typeface="210 만복이 R" panose="02020603020101020101" pitchFamily="18" charset="-127"/>
                <a:ea typeface="210 만복이 R" panose="02020603020101020101" pitchFamily="18" charset="-127"/>
                <a:cs typeface="Montserrat Medium"/>
                <a:sym typeface="Montserrat Medium"/>
              </a:rPr>
              <a:t>반환</a:t>
            </a:r>
            <a:endParaRPr kumimoji="0" lang="en-US" altLang="ko-KR" sz="3200" b="0" i="0" u="none" strike="noStrike" kern="1200" cap="none" spc="0" normalizeH="0" baseline="0" noProof="0" dirty="0">
              <a:ln>
                <a:noFill/>
              </a:ln>
              <a:solidFill>
                <a:srgbClr val="4472C4">
                  <a:lumMod val="40000"/>
                  <a:lumOff val="60000"/>
                </a:srgbClr>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extLst>
      <p:ext uri="{BB962C8B-B14F-4D97-AF65-F5344CB8AC3E}">
        <p14:creationId xmlns:p14="http://schemas.microsoft.com/office/powerpoint/2010/main" val="15029121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lambda</a:t>
            </a:r>
          </a:p>
        </p:txBody>
      </p:sp>
      <p:sp>
        <p:nvSpPr>
          <p:cNvPr id="6" name="TextBox 22">
            <a:extLst>
              <a:ext uri="{FF2B5EF4-FFF2-40B4-BE49-F238E27FC236}">
                <a16:creationId xmlns:a16="http://schemas.microsoft.com/office/drawing/2014/main" id="{5D3FC87D-2F89-09AC-F014-0D45DA759E08}"/>
              </a:ext>
            </a:extLst>
          </p:cNvPr>
          <p:cNvSpPr txBox="1"/>
          <p:nvPr/>
        </p:nvSpPr>
        <p:spPr>
          <a:xfrm>
            <a:off x="6312080" y="2649826"/>
            <a:ext cx="5529759" cy="1863587"/>
          </a:xfrm>
          <a:prstGeom prst="rect">
            <a:avLst/>
          </a:prstGeom>
        </p:spPr>
        <p:txBody>
          <a:bodyPr wrap="square" lIns="0" tIns="0" rIns="0" bIns="0" rtlCol="0" anchor="t">
            <a:spAutoFit/>
          </a:bodyPr>
          <a:lstStyle/>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[1]</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map</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과 함께 사용</a:t>
            </a:r>
            <a:endPar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[2] :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filter</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와 함께  사용</a:t>
            </a:r>
            <a:endPar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[3] :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sorted</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의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key</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로써 사용</a:t>
            </a:r>
            <a:endPar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
        <p:nvSpPr>
          <p:cNvPr id="7" name="화살표: 굽음 6">
            <a:extLst>
              <a:ext uri="{FF2B5EF4-FFF2-40B4-BE49-F238E27FC236}">
                <a16:creationId xmlns:a16="http://schemas.microsoft.com/office/drawing/2014/main" id="{37E3819B-3550-1A10-96D0-B67381B1D520}"/>
              </a:ext>
            </a:extLst>
          </p:cNvPr>
          <p:cNvSpPr/>
          <p:nvPr/>
        </p:nvSpPr>
        <p:spPr>
          <a:xfrm rot="10800000" flipH="1">
            <a:off x="2514600" y="5351180"/>
            <a:ext cx="1503485" cy="987669"/>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pic>
        <p:nvPicPr>
          <p:cNvPr id="4" name="그림 3">
            <a:extLst>
              <a:ext uri="{FF2B5EF4-FFF2-40B4-BE49-F238E27FC236}">
                <a16:creationId xmlns:a16="http://schemas.microsoft.com/office/drawing/2014/main" id="{390A5975-6002-37E9-1C24-71F7A8CFDC31}"/>
              </a:ext>
            </a:extLst>
          </p:cNvPr>
          <p:cNvPicPr>
            <a:picLocks noChangeAspect="1"/>
          </p:cNvPicPr>
          <p:nvPr/>
        </p:nvPicPr>
        <p:blipFill>
          <a:blip r:embed="rId3"/>
          <a:stretch>
            <a:fillRect/>
          </a:stretch>
        </p:blipFill>
        <p:spPr>
          <a:xfrm>
            <a:off x="437690" y="2539200"/>
            <a:ext cx="5596058" cy="2292830"/>
          </a:xfrm>
          <a:prstGeom prst="rect">
            <a:avLst/>
          </a:prstGeom>
        </p:spPr>
      </p:pic>
      <p:pic>
        <p:nvPicPr>
          <p:cNvPr id="9" name="그림 8">
            <a:extLst>
              <a:ext uri="{FF2B5EF4-FFF2-40B4-BE49-F238E27FC236}">
                <a16:creationId xmlns:a16="http://schemas.microsoft.com/office/drawing/2014/main" id="{87C0B0DB-42DD-EF19-BE7D-69D07CF759C4}"/>
              </a:ext>
            </a:extLst>
          </p:cNvPr>
          <p:cNvPicPr>
            <a:picLocks noChangeAspect="1"/>
          </p:cNvPicPr>
          <p:nvPr/>
        </p:nvPicPr>
        <p:blipFill rotWithShape="1">
          <a:blip r:embed="rId4"/>
          <a:srcRect t="4398"/>
          <a:stretch/>
        </p:blipFill>
        <p:spPr>
          <a:xfrm>
            <a:off x="5119423" y="5337747"/>
            <a:ext cx="6513594" cy="1160721"/>
          </a:xfrm>
          <a:prstGeom prst="rect">
            <a:avLst/>
          </a:prstGeom>
        </p:spPr>
      </p:pic>
    </p:spTree>
    <p:extLst>
      <p:ext uri="{BB962C8B-B14F-4D97-AF65-F5344CB8AC3E}">
        <p14:creationId xmlns:p14="http://schemas.microsoft.com/office/powerpoint/2010/main" val="22748677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 name="사각형: 둥근 모서리 1">
            <a:extLst>
              <a:ext uri="{FF2B5EF4-FFF2-40B4-BE49-F238E27FC236}">
                <a16:creationId xmlns:a16="http://schemas.microsoft.com/office/drawing/2014/main" id="{05B57BDC-16DA-988F-986E-EA39D957FE3B}"/>
              </a:ext>
            </a:extLst>
          </p:cNvPr>
          <p:cNvSpPr/>
          <p:nvPr/>
        </p:nvSpPr>
        <p:spPr>
          <a:xfrm>
            <a:off x="612531" y="1063869"/>
            <a:ext cx="11072446" cy="5310553"/>
          </a:xfrm>
          <a:prstGeom prst="roundRect">
            <a:avLst/>
          </a:prstGeom>
          <a:solidFill>
            <a:schemeClr val="bg1">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0" tIns="216000" rtlCol="0" anchor="t"/>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문제</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1: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.sort() </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를 사용하여 배열 내림차순</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(hint:</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reverse= )</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				5 1 2 4 3</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Output:				5 4 3 2 1</a:t>
            </a:r>
            <a:endPar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 name="사각형: 둥근 모서리 1">
            <a:extLst>
              <a:ext uri="{FF2B5EF4-FFF2-40B4-BE49-F238E27FC236}">
                <a16:creationId xmlns:a16="http://schemas.microsoft.com/office/drawing/2014/main" id="{05B57BDC-16DA-988F-986E-EA39D957FE3B}"/>
              </a:ext>
            </a:extLst>
          </p:cNvPr>
          <p:cNvSpPr/>
          <p:nvPr/>
        </p:nvSpPr>
        <p:spPr>
          <a:xfrm>
            <a:off x="612531" y="1063869"/>
            <a:ext cx="11072446" cy="5310553"/>
          </a:xfrm>
          <a:prstGeom prst="roundRect">
            <a:avLst/>
          </a:prstGeom>
          <a:solidFill>
            <a:schemeClr val="bg1">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0" tIns="216000" rtlCol="0" anchor="t"/>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문제</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2: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배열을 입력 받고 제곱을 한 후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10 </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이상만 남겨서 출력</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				4 7 2 3 5</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Output:				16 49 25</a:t>
            </a:r>
            <a:endPar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p:txBody>
      </p:sp>
    </p:spTree>
    <p:extLst>
      <p:ext uri="{BB962C8B-B14F-4D97-AF65-F5344CB8AC3E}">
        <p14:creationId xmlns:p14="http://schemas.microsoft.com/office/powerpoint/2010/main" val="7914700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 name="사각형: 둥근 모서리 1">
            <a:extLst>
              <a:ext uri="{FF2B5EF4-FFF2-40B4-BE49-F238E27FC236}">
                <a16:creationId xmlns:a16="http://schemas.microsoft.com/office/drawing/2014/main" id="{05B57BDC-16DA-988F-986E-EA39D957FE3B}"/>
              </a:ext>
            </a:extLst>
          </p:cNvPr>
          <p:cNvSpPr/>
          <p:nvPr/>
        </p:nvSpPr>
        <p:spPr>
          <a:xfrm>
            <a:off x="612531" y="1063869"/>
            <a:ext cx="11072446" cy="5310553"/>
          </a:xfrm>
          <a:prstGeom prst="roundRect">
            <a:avLst/>
          </a:prstGeom>
          <a:solidFill>
            <a:schemeClr val="bg1">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0" tIns="216000" rtlCol="0" anchor="t"/>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문제</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3: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수학 시험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-&gt; </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영어 시험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-&gt; </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출석번호 순으로 오름차순 정렬</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형식 </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출석번호</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영어 시험 점수</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수학 시험 점수</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Input1:	Output1:			Input2:	Output2:</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3		2 92 93				5		5 90 90</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1 90 95		1 90 95				1 87 95		1 87 95</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2 92 93		3 87 99			2 90 95	4 87 95</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3 87 99					3 99 99		2 90 95</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4 87 95	3 99 99</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5 90 90</a:t>
            </a:r>
            <a:endParaRPr kumimoji="0" lang="ko-KR" altLang="en-US"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p:txBody>
      </p:sp>
    </p:spTree>
    <p:extLst>
      <p:ext uri="{BB962C8B-B14F-4D97-AF65-F5344CB8AC3E}">
        <p14:creationId xmlns:p14="http://schemas.microsoft.com/office/powerpoint/2010/main" val="2982314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850E158-2457-CC3A-3F5F-90F3008E6BBF}"/>
              </a:ext>
            </a:extLst>
          </p:cNvPr>
          <p:cNvSpPr>
            <a:spLocks noGrp="1"/>
          </p:cNvSpPr>
          <p:nvPr>
            <p:ph type="title"/>
          </p:nvPr>
        </p:nvSpPr>
        <p:spPr/>
        <p:txBody>
          <a:bodyPr/>
          <a:lstStyle/>
          <a:p>
            <a:endParaRPr lang="ko-KR" altLang="en-US" dirty="0"/>
          </a:p>
        </p:txBody>
      </p:sp>
      <p:sp>
        <p:nvSpPr>
          <p:cNvPr id="3" name="내용 개체 틀 2">
            <a:extLst>
              <a:ext uri="{FF2B5EF4-FFF2-40B4-BE49-F238E27FC236}">
                <a16:creationId xmlns:a16="http://schemas.microsoft.com/office/drawing/2014/main" id="{27B43FFA-5B0F-1736-0163-BD643E613BFA}"/>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0E96FE2F-886C-EA0F-71C2-F6EF1020C616}"/>
              </a:ext>
            </a:extLst>
          </p:cNvPr>
          <p:cNvPicPr>
            <a:picLocks noChangeAspect="1"/>
          </p:cNvPicPr>
          <p:nvPr/>
        </p:nvPicPr>
        <p:blipFill>
          <a:blip r:embed="rId2"/>
          <a:stretch>
            <a:fillRect/>
          </a:stretch>
        </p:blipFill>
        <p:spPr>
          <a:xfrm>
            <a:off x="170623" y="1676155"/>
            <a:ext cx="11850754" cy="3505689"/>
          </a:xfrm>
          <a:prstGeom prst="rect">
            <a:avLst/>
          </a:prstGeom>
        </p:spPr>
      </p:pic>
    </p:spTree>
    <p:extLst>
      <p:ext uri="{BB962C8B-B14F-4D97-AF65-F5344CB8AC3E}">
        <p14:creationId xmlns:p14="http://schemas.microsoft.com/office/powerpoint/2010/main" val="29017092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9882665-B3B9-1F81-10A1-9372844E8C66}"/>
              </a:ext>
            </a:extLst>
          </p:cNvPr>
          <p:cNvSpPr>
            <a:spLocks noGrp="1"/>
          </p:cNvSpPr>
          <p:nvPr>
            <p:ph type="title"/>
          </p:nvPr>
        </p:nvSpPr>
        <p:spPr/>
        <p:txBody>
          <a:bodyPr/>
          <a:lstStyle/>
          <a:p>
            <a:r>
              <a:rPr lang="en-US" altLang="ko-KR" dirty="0"/>
              <a:t>Ad-Hoc problem</a:t>
            </a:r>
            <a:endParaRPr lang="ko-KR" altLang="en-US" dirty="0"/>
          </a:p>
        </p:txBody>
      </p:sp>
      <p:sp>
        <p:nvSpPr>
          <p:cNvPr id="3" name="내용 개체 틀 2">
            <a:extLst>
              <a:ext uri="{FF2B5EF4-FFF2-40B4-BE49-F238E27FC236}">
                <a16:creationId xmlns:a16="http://schemas.microsoft.com/office/drawing/2014/main" id="{2D35AF65-A311-8B9F-BD2A-B9A68A0A8755}"/>
              </a:ext>
            </a:extLst>
          </p:cNvPr>
          <p:cNvSpPr>
            <a:spLocks noGrp="1"/>
          </p:cNvSpPr>
          <p:nvPr>
            <p:ph idx="1"/>
          </p:nvPr>
        </p:nvSpPr>
        <p:spPr/>
        <p:txBody>
          <a:bodyPr/>
          <a:lstStyle/>
          <a:p>
            <a:r>
              <a:rPr lang="en-US" altLang="ko-KR" b="1" i="0" dirty="0">
                <a:effectLst/>
                <a:latin typeface="Inter var"/>
              </a:rPr>
              <a:t>Ad hoc</a:t>
            </a:r>
            <a:r>
              <a:rPr lang="en-US" altLang="ko-KR" b="0" i="0" dirty="0">
                <a:effectLst/>
                <a:latin typeface="Inter var"/>
              </a:rPr>
              <a:t> problems are those whose algorithms do not fall into standard categories with well-studied solutions. Each ad hoc problem is different; no specific or general techniques exist to solve them.</a:t>
            </a:r>
          </a:p>
          <a:p>
            <a:endParaRPr lang="en-US" altLang="ko-KR" dirty="0">
              <a:latin typeface="Inter var"/>
            </a:endParaRPr>
          </a:p>
          <a:p>
            <a:r>
              <a:rPr lang="ko-KR" altLang="en-US" dirty="0"/>
              <a:t>짬뽕문제</a:t>
            </a:r>
            <a:endParaRPr lang="en-US" altLang="ko-KR" dirty="0"/>
          </a:p>
          <a:p>
            <a:endParaRPr lang="en-US" altLang="ko-KR" dirty="0"/>
          </a:p>
          <a:p>
            <a:r>
              <a:rPr lang="ko-KR" altLang="en-US" dirty="0"/>
              <a:t>분류하기 애매하다</a:t>
            </a:r>
          </a:p>
        </p:txBody>
      </p:sp>
    </p:spTree>
    <p:extLst>
      <p:ext uri="{BB962C8B-B14F-4D97-AF65-F5344CB8AC3E}">
        <p14:creationId xmlns:p14="http://schemas.microsoft.com/office/powerpoint/2010/main" val="17460423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26EC012-AD98-5E85-A68E-7E331A106DB8}"/>
              </a:ext>
            </a:extLst>
          </p:cNvPr>
          <p:cNvSpPr>
            <a:spLocks noGrp="1"/>
          </p:cNvSpPr>
          <p:nvPr>
            <p:ph type="title"/>
          </p:nvPr>
        </p:nvSpPr>
        <p:spPr/>
        <p:txBody>
          <a:bodyPr/>
          <a:lstStyle/>
          <a:p>
            <a:r>
              <a:rPr lang="en-US" altLang="ko-KR" dirty="0"/>
              <a:t>Introduction to Greedy Algorithms</a:t>
            </a:r>
            <a:endParaRPr lang="ko-KR" altLang="en-US" dirty="0"/>
          </a:p>
        </p:txBody>
      </p:sp>
      <p:sp>
        <p:nvSpPr>
          <p:cNvPr id="3" name="내용 개체 틀 2">
            <a:extLst>
              <a:ext uri="{FF2B5EF4-FFF2-40B4-BE49-F238E27FC236}">
                <a16:creationId xmlns:a16="http://schemas.microsoft.com/office/drawing/2014/main" id="{E8ACF3AD-38D8-567F-18B3-93F4CA0A7A5B}"/>
              </a:ext>
            </a:extLst>
          </p:cNvPr>
          <p:cNvSpPr>
            <a:spLocks noGrp="1"/>
          </p:cNvSpPr>
          <p:nvPr>
            <p:ph idx="1"/>
          </p:nvPr>
        </p:nvSpPr>
        <p:spPr/>
        <p:txBody>
          <a:bodyPr/>
          <a:lstStyle/>
          <a:p>
            <a:endParaRPr lang="ko-KR" altLang="en-US" dirty="0"/>
          </a:p>
        </p:txBody>
      </p:sp>
    </p:spTree>
    <p:extLst>
      <p:ext uri="{BB962C8B-B14F-4D97-AF65-F5344CB8AC3E}">
        <p14:creationId xmlns:p14="http://schemas.microsoft.com/office/powerpoint/2010/main" val="10100629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10AF53-7782-7FC2-44FB-DD547E595327}"/>
              </a:ext>
            </a:extLst>
          </p:cNvPr>
          <p:cNvSpPr>
            <a:spLocks noGrp="1"/>
          </p:cNvSpPr>
          <p:nvPr>
            <p:ph type="title"/>
          </p:nvPr>
        </p:nvSpPr>
        <p:spPr/>
        <p:txBody>
          <a:bodyPr/>
          <a:lstStyle/>
          <a:p>
            <a:r>
              <a:rPr lang="en-US" altLang="ko-KR" dirty="0"/>
              <a:t>Introduction to Graphs</a:t>
            </a:r>
            <a:endParaRPr lang="ko-KR" altLang="en-US" dirty="0"/>
          </a:p>
        </p:txBody>
      </p:sp>
      <p:sp>
        <p:nvSpPr>
          <p:cNvPr id="3" name="내용 개체 틀 2">
            <a:extLst>
              <a:ext uri="{FF2B5EF4-FFF2-40B4-BE49-F238E27FC236}">
                <a16:creationId xmlns:a16="http://schemas.microsoft.com/office/drawing/2014/main" id="{5CD11366-86BB-6268-D8AE-FD9C3A6E7ABC}"/>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16037704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5D63780-A62B-B45E-2B5F-0066442ADFF1}"/>
              </a:ext>
            </a:extLst>
          </p:cNvPr>
          <p:cNvSpPr>
            <a:spLocks noGrp="1"/>
          </p:cNvSpPr>
          <p:nvPr>
            <p:ph type="title"/>
          </p:nvPr>
        </p:nvSpPr>
        <p:spPr/>
        <p:txBody>
          <a:bodyPr/>
          <a:lstStyle/>
          <a:p>
            <a:r>
              <a:rPr lang="en-US" altLang="ko-KR" dirty="0"/>
              <a:t>Rectangle Geometry</a:t>
            </a:r>
            <a:endParaRPr lang="ko-KR" altLang="en-US" dirty="0"/>
          </a:p>
        </p:txBody>
      </p:sp>
      <p:sp>
        <p:nvSpPr>
          <p:cNvPr id="3" name="내용 개체 틀 2">
            <a:extLst>
              <a:ext uri="{FF2B5EF4-FFF2-40B4-BE49-F238E27FC236}">
                <a16:creationId xmlns:a16="http://schemas.microsoft.com/office/drawing/2014/main" id="{5D96BA95-8A76-864A-38BB-DDDAE4A79B04}"/>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25781362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5DE059B-EBDA-90EA-4AE8-775F91303C3F}"/>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1D2C0264-F4FF-10D9-A1EA-F50630C4DD1E}"/>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2605330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CC33408-66DD-0E3E-7989-4CD9598B6ED7}"/>
              </a:ext>
            </a:extLst>
          </p:cNvPr>
          <p:cNvSpPr>
            <a:spLocks noGrp="1"/>
          </p:cNvSpPr>
          <p:nvPr>
            <p:ph type="title"/>
          </p:nvPr>
        </p:nvSpPr>
        <p:spPr/>
        <p:txBody>
          <a:bodyPr/>
          <a:lstStyle/>
          <a:p>
            <a:r>
              <a:rPr lang="en-US" altLang="ko-KR" dirty="0"/>
              <a:t>Input, Output </a:t>
            </a:r>
            <a:r>
              <a:rPr lang="ko-KR" altLang="en-US" dirty="0"/>
              <a:t>처리하기</a:t>
            </a:r>
          </a:p>
        </p:txBody>
      </p:sp>
      <p:sp>
        <p:nvSpPr>
          <p:cNvPr id="3" name="내용 개체 틀 2">
            <a:extLst>
              <a:ext uri="{FF2B5EF4-FFF2-40B4-BE49-F238E27FC236}">
                <a16:creationId xmlns:a16="http://schemas.microsoft.com/office/drawing/2014/main" id="{11B654E3-866A-F32B-3A31-D0A3B602DC76}"/>
              </a:ext>
            </a:extLst>
          </p:cNvPr>
          <p:cNvSpPr>
            <a:spLocks noGrp="1"/>
          </p:cNvSpPr>
          <p:nvPr>
            <p:ph idx="1"/>
          </p:nvPr>
        </p:nvSpPr>
        <p:spPr/>
        <p:txBody>
          <a:bodyPr/>
          <a:lstStyle/>
          <a:p>
            <a:endParaRPr lang="ko-KR" altLang="en-US" dirty="0"/>
          </a:p>
        </p:txBody>
      </p:sp>
      <p:pic>
        <p:nvPicPr>
          <p:cNvPr id="5" name="그림 4">
            <a:extLst>
              <a:ext uri="{FF2B5EF4-FFF2-40B4-BE49-F238E27FC236}">
                <a16:creationId xmlns:a16="http://schemas.microsoft.com/office/drawing/2014/main" id="{25DA0695-1E87-CAC1-1BEF-B70F295DB38E}"/>
              </a:ext>
            </a:extLst>
          </p:cNvPr>
          <p:cNvPicPr>
            <a:picLocks noChangeAspect="1"/>
          </p:cNvPicPr>
          <p:nvPr/>
        </p:nvPicPr>
        <p:blipFill>
          <a:blip r:embed="rId3"/>
          <a:stretch>
            <a:fillRect/>
          </a:stretch>
        </p:blipFill>
        <p:spPr>
          <a:xfrm>
            <a:off x="0" y="2431266"/>
            <a:ext cx="12192000" cy="1995467"/>
          </a:xfrm>
          <a:prstGeom prst="rect">
            <a:avLst/>
          </a:prstGeom>
        </p:spPr>
      </p:pic>
    </p:spTree>
    <p:extLst>
      <p:ext uri="{BB962C8B-B14F-4D97-AF65-F5344CB8AC3E}">
        <p14:creationId xmlns:p14="http://schemas.microsoft.com/office/powerpoint/2010/main" val="3086257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FF6193C-2EFE-8B55-EBB7-9DA910B68AB3}"/>
              </a:ext>
            </a:extLst>
          </p:cNvPr>
          <p:cNvSpPr>
            <a:spLocks noGrp="1"/>
          </p:cNvSpPr>
          <p:nvPr>
            <p:ph type="title"/>
          </p:nvPr>
        </p:nvSpPr>
        <p:spPr/>
        <p:txBody>
          <a:bodyPr/>
          <a:lstStyle/>
          <a:p>
            <a:r>
              <a:rPr lang="en-US" altLang="ko-KR" dirty="0"/>
              <a:t>Input, Output</a:t>
            </a:r>
            <a:endParaRPr lang="ko-KR" altLang="en-US" dirty="0"/>
          </a:p>
        </p:txBody>
      </p:sp>
      <p:sp>
        <p:nvSpPr>
          <p:cNvPr id="3" name="내용 개체 틀 2">
            <a:extLst>
              <a:ext uri="{FF2B5EF4-FFF2-40B4-BE49-F238E27FC236}">
                <a16:creationId xmlns:a16="http://schemas.microsoft.com/office/drawing/2014/main" id="{4E91C9CA-4E59-736D-99F5-382298D57175}"/>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939133A4-81E6-6D34-35E2-97380724F02E}"/>
              </a:ext>
            </a:extLst>
          </p:cNvPr>
          <p:cNvPicPr>
            <a:picLocks noChangeAspect="1"/>
          </p:cNvPicPr>
          <p:nvPr/>
        </p:nvPicPr>
        <p:blipFill>
          <a:blip r:embed="rId2"/>
          <a:stretch>
            <a:fillRect/>
          </a:stretch>
        </p:blipFill>
        <p:spPr>
          <a:xfrm>
            <a:off x="224165" y="2065156"/>
            <a:ext cx="12880456" cy="3464786"/>
          </a:xfrm>
          <a:prstGeom prst="rect">
            <a:avLst/>
          </a:prstGeom>
        </p:spPr>
      </p:pic>
    </p:spTree>
    <p:extLst>
      <p:ext uri="{BB962C8B-B14F-4D97-AF65-F5344CB8AC3E}">
        <p14:creationId xmlns:p14="http://schemas.microsoft.com/office/powerpoint/2010/main" val="38528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8629FCD-01B9-3899-77A4-76905A9C39BD}"/>
              </a:ext>
            </a:extLst>
          </p:cNvPr>
          <p:cNvSpPr>
            <a:spLocks noGrp="1"/>
          </p:cNvSpPr>
          <p:nvPr>
            <p:ph type="title"/>
          </p:nvPr>
        </p:nvSpPr>
        <p:spPr/>
        <p:txBody>
          <a:bodyPr/>
          <a:lstStyle/>
          <a:p>
            <a:r>
              <a:rPr lang="en-US" altLang="ko-KR" dirty="0"/>
              <a:t>Input</a:t>
            </a:r>
            <a:r>
              <a:rPr lang="ko-KR" altLang="en-US" dirty="0"/>
              <a:t> </a:t>
            </a:r>
            <a:r>
              <a:rPr lang="en-US" altLang="ko-KR" dirty="0"/>
              <a:t>Output</a:t>
            </a:r>
            <a:r>
              <a:rPr lang="ko-KR" altLang="en-US" dirty="0"/>
              <a:t> 처리하기</a:t>
            </a:r>
          </a:p>
        </p:txBody>
      </p:sp>
      <p:sp>
        <p:nvSpPr>
          <p:cNvPr id="3" name="내용 개체 틀 2">
            <a:extLst>
              <a:ext uri="{FF2B5EF4-FFF2-40B4-BE49-F238E27FC236}">
                <a16:creationId xmlns:a16="http://schemas.microsoft.com/office/drawing/2014/main" id="{AB22DB8E-F148-6586-95FB-00DB4904C14C}"/>
              </a:ext>
            </a:extLst>
          </p:cNvPr>
          <p:cNvSpPr>
            <a:spLocks noGrp="1"/>
          </p:cNvSpPr>
          <p:nvPr>
            <p:ph idx="1"/>
          </p:nvPr>
        </p:nvSpPr>
        <p:spPr/>
        <p:txBody>
          <a:bodyPr/>
          <a:lstStyle/>
          <a:p>
            <a:endParaRPr lang="ko-KR" altLang="en-US"/>
          </a:p>
        </p:txBody>
      </p:sp>
      <p:pic>
        <p:nvPicPr>
          <p:cNvPr id="7" name="그림 6">
            <a:extLst>
              <a:ext uri="{FF2B5EF4-FFF2-40B4-BE49-F238E27FC236}">
                <a16:creationId xmlns:a16="http://schemas.microsoft.com/office/drawing/2014/main" id="{A38DD55B-0D69-8627-95CE-9373E1A2DB61}"/>
              </a:ext>
            </a:extLst>
          </p:cNvPr>
          <p:cNvPicPr>
            <a:picLocks noChangeAspect="1"/>
          </p:cNvPicPr>
          <p:nvPr/>
        </p:nvPicPr>
        <p:blipFill>
          <a:blip r:embed="rId3"/>
          <a:stretch>
            <a:fillRect/>
          </a:stretch>
        </p:blipFill>
        <p:spPr>
          <a:xfrm>
            <a:off x="1332843" y="1427020"/>
            <a:ext cx="9412013" cy="5277587"/>
          </a:xfrm>
          <a:prstGeom prst="rect">
            <a:avLst/>
          </a:prstGeom>
        </p:spPr>
      </p:pic>
    </p:spTree>
    <p:extLst>
      <p:ext uri="{BB962C8B-B14F-4D97-AF65-F5344CB8AC3E}">
        <p14:creationId xmlns:p14="http://schemas.microsoft.com/office/powerpoint/2010/main" val="41494864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6EFE547-F5E3-9BAF-544A-A0F7FCE7E8A6}"/>
              </a:ext>
            </a:extLst>
          </p:cNvPr>
          <p:cNvSpPr>
            <a:spLocks noGrp="1"/>
          </p:cNvSpPr>
          <p:nvPr>
            <p:ph type="title"/>
          </p:nvPr>
        </p:nvSpPr>
        <p:spPr/>
        <p:txBody>
          <a:bodyPr/>
          <a:lstStyle/>
          <a:p>
            <a:r>
              <a:rPr lang="en-US" altLang="ko-KR" dirty="0" err="1"/>
              <a:t>Codeforces</a:t>
            </a:r>
            <a:endParaRPr lang="ko-KR" altLang="en-US" dirty="0"/>
          </a:p>
        </p:txBody>
      </p:sp>
      <p:sp>
        <p:nvSpPr>
          <p:cNvPr id="3" name="내용 개체 틀 2">
            <a:extLst>
              <a:ext uri="{FF2B5EF4-FFF2-40B4-BE49-F238E27FC236}">
                <a16:creationId xmlns:a16="http://schemas.microsoft.com/office/drawing/2014/main" id="{C4B6B2F0-6E8D-14EE-AF53-F7B7BF53C805}"/>
              </a:ext>
            </a:extLst>
          </p:cNvPr>
          <p:cNvSpPr>
            <a:spLocks noGrp="1"/>
          </p:cNvSpPr>
          <p:nvPr>
            <p:ph idx="1"/>
          </p:nvPr>
        </p:nvSpPr>
        <p:spPr>
          <a:xfrm>
            <a:off x="838200" y="1648370"/>
            <a:ext cx="10515600" cy="5032375"/>
          </a:xfrm>
        </p:spPr>
        <p:txBody>
          <a:bodyPr>
            <a:normAutofit fontScale="92500" lnSpcReduction="10000"/>
          </a:bodyPr>
          <a:lstStyle/>
          <a:p>
            <a:r>
              <a:rPr lang="en-US" altLang="ko-KR" dirty="0"/>
              <a:t>USACO Bronze competitors are probably &lt;1300 rated on CF, and Bronze problems correspond to </a:t>
            </a:r>
            <a:r>
              <a:rPr lang="en-US" altLang="ko-KR" b="1" u="sng" dirty="0"/>
              <a:t>900-1500</a:t>
            </a:r>
            <a:r>
              <a:rPr lang="en-US" altLang="ko-KR" dirty="0"/>
              <a:t> rated CF problems.</a:t>
            </a:r>
          </a:p>
          <a:p>
            <a:endParaRPr lang="en-US" altLang="ko-KR" dirty="0"/>
          </a:p>
          <a:p>
            <a:r>
              <a:rPr lang="en-US" altLang="ko-KR" dirty="0"/>
              <a:t>USACO Silver competitors are probably 1200-1500 rated on CF, and Silver problems correspond to </a:t>
            </a:r>
            <a:r>
              <a:rPr lang="en-US" altLang="ko-KR" b="1" u="sng" dirty="0"/>
              <a:t>1200-1900</a:t>
            </a:r>
            <a:r>
              <a:rPr lang="en-US" altLang="ko-KR" dirty="0"/>
              <a:t> rated CF problems.</a:t>
            </a:r>
          </a:p>
          <a:p>
            <a:endParaRPr lang="en-US" altLang="ko-KR" dirty="0"/>
          </a:p>
          <a:p>
            <a:r>
              <a:rPr lang="en-US" altLang="ko-KR" dirty="0"/>
              <a:t>USACO Gold competitors are probably 1500-1800 rated on CF, and Gold problems correspond to </a:t>
            </a:r>
            <a:r>
              <a:rPr lang="en-US" altLang="ko-KR" b="1" u="sng" dirty="0"/>
              <a:t>1500-2200</a:t>
            </a:r>
            <a:r>
              <a:rPr lang="en-US" altLang="ko-KR" dirty="0"/>
              <a:t> rated CF problems.</a:t>
            </a:r>
          </a:p>
          <a:p>
            <a:endParaRPr lang="en-US" altLang="ko-KR" dirty="0"/>
          </a:p>
          <a:p>
            <a:r>
              <a:rPr lang="en-US" altLang="ko-KR" dirty="0"/>
              <a:t>USACO Platinum competitors are probably </a:t>
            </a:r>
            <a:r>
              <a:rPr lang="en-US" altLang="ko-KR" b="1" u="sng" dirty="0"/>
              <a:t>1650+</a:t>
            </a:r>
            <a:r>
              <a:rPr lang="en-US" altLang="ko-KR" dirty="0"/>
              <a:t> rated on CF, and Platinum problems correspond to 1900+ rated CF problems. (Note that at the Platinum level there is a lot of variation in CF ratings.)</a:t>
            </a:r>
            <a:endParaRPr lang="ko-KR" altLang="en-US" dirty="0"/>
          </a:p>
        </p:txBody>
      </p:sp>
    </p:spTree>
    <p:extLst>
      <p:ext uri="{BB962C8B-B14F-4D97-AF65-F5344CB8AC3E}">
        <p14:creationId xmlns:p14="http://schemas.microsoft.com/office/powerpoint/2010/main" val="96121049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사용자 지정 1">
      <a:majorFont>
        <a:latin typeface="Noto Sans CJK KR Black"/>
        <a:ea typeface="Noto Sans CJK KR Black"/>
        <a:cs typeface=""/>
      </a:majorFont>
      <a:minorFont>
        <a:latin typeface="Noto Sans CJK KR Regular"/>
        <a:ea typeface="Noto Sans CJK KR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TotalTime>
  <Words>1956</Words>
  <Application>Microsoft Office PowerPoint</Application>
  <PresentationFormat>와이드스크린</PresentationFormat>
  <Paragraphs>264</Paragraphs>
  <Slides>54</Slides>
  <Notes>4</Notes>
  <HiddenSlides>0</HiddenSlides>
  <MMClips>0</MMClips>
  <ScaleCrop>false</ScaleCrop>
  <HeadingPairs>
    <vt:vector size="6" baseType="variant">
      <vt:variant>
        <vt:lpstr>사용한 글꼴</vt:lpstr>
      </vt:variant>
      <vt:variant>
        <vt:i4>8</vt:i4>
      </vt:variant>
      <vt:variant>
        <vt:lpstr>테마</vt:lpstr>
      </vt:variant>
      <vt:variant>
        <vt:i4>2</vt:i4>
      </vt:variant>
      <vt:variant>
        <vt:lpstr>슬라이드 제목</vt:lpstr>
      </vt:variant>
      <vt:variant>
        <vt:i4>54</vt:i4>
      </vt:variant>
    </vt:vector>
  </HeadingPairs>
  <TitlesOfParts>
    <vt:vector size="64" baseType="lpstr">
      <vt:lpstr>210 만복이 R</vt:lpstr>
      <vt:lpstr>Inter var</vt:lpstr>
      <vt:lpstr>Noto Sans CJK KR Black</vt:lpstr>
      <vt:lpstr>Noto Sans CJK KR Regular</vt:lpstr>
      <vt:lpstr>맑은 고딕</vt:lpstr>
      <vt:lpstr>Arial</vt:lpstr>
      <vt:lpstr>Consolas</vt:lpstr>
      <vt:lpstr>Wingdings</vt:lpstr>
      <vt:lpstr>Office 테마</vt:lpstr>
      <vt:lpstr>1_Office 테마</vt:lpstr>
      <vt:lpstr>USACO</vt:lpstr>
      <vt:lpstr>USACO 세부진행과정, 주의사항</vt:lpstr>
      <vt:lpstr>USACO 세부진행과정, 주의사항</vt:lpstr>
      <vt:lpstr>USACO 세부진행과정, 주의사항</vt:lpstr>
      <vt:lpstr>PowerPoint 프레젠테이션</vt:lpstr>
      <vt:lpstr>Input, Output 처리하기</vt:lpstr>
      <vt:lpstr>Input, Output</vt:lpstr>
      <vt:lpstr>Input Output 처리하기</vt:lpstr>
      <vt:lpstr>Codeforces</vt:lpstr>
      <vt:lpstr>골드바흐의 추측</vt:lpstr>
      <vt:lpstr>Simulation – Mixing Milk</vt:lpstr>
      <vt:lpstr>소수판별하기</vt:lpstr>
      <vt:lpstr>O(N)</vt:lpstr>
      <vt:lpstr>PowerPoint 프레젠테이션</vt:lpstr>
      <vt:lpstr>O(        )</vt:lpstr>
      <vt:lpstr>Prime Counting Function</vt:lpstr>
      <vt:lpstr>에라토스테네스의 체의 특징</vt:lpstr>
      <vt:lpstr>PowerPoint 프레젠테이션</vt:lpstr>
      <vt:lpstr>에라토스테네스의 체의 특징</vt:lpstr>
      <vt:lpstr>Complete Search</vt:lpstr>
      <vt:lpstr>맛보기: 분해합</vt:lpstr>
      <vt:lpstr>Basic Complete Search</vt:lpstr>
      <vt:lpstr>HW</vt:lpstr>
      <vt:lpstr>Complete Search with Recursion</vt:lpstr>
      <vt:lpstr>Introduction to Sorting</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Ad-Hoc problem</vt:lpstr>
      <vt:lpstr>Introduction to Greedy Algorithms</vt:lpstr>
      <vt:lpstr>Introduction to Graphs</vt:lpstr>
      <vt:lpstr>Rectangle Geometry</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Junwon Kim</dc:creator>
  <cp:lastModifiedBy>Junwon Kim</cp:lastModifiedBy>
  <cp:revision>7</cp:revision>
  <dcterms:created xsi:type="dcterms:W3CDTF">2024-08-04T15:37:20Z</dcterms:created>
  <dcterms:modified xsi:type="dcterms:W3CDTF">2024-09-21T05:36:39Z</dcterms:modified>
</cp:coreProperties>
</file>